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95" r:id="rId5"/>
    <p:sldId id="394" r:id="rId6"/>
    <p:sldId id="396" r:id="rId7"/>
    <p:sldId id="397" r:id="rId8"/>
    <p:sldId id="398" r:id="rId9"/>
    <p:sldId id="399" r:id="rId10"/>
    <p:sldId id="400" r:id="rId11"/>
    <p:sldId id="401" r:id="rId12"/>
    <p:sldId id="402" r:id="rId13"/>
    <p:sldId id="403" r:id="rId14"/>
    <p:sldId id="404" r:id="rId15"/>
    <p:sldId id="405" r:id="rId16"/>
    <p:sldId id="406" r:id="rId17"/>
    <p:sldId id="407" r:id="rId18"/>
    <p:sldId id="408" r:id="rId19"/>
    <p:sldId id="417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 제연" initials="이제" lastIdx="1" clrIdx="0">
    <p:extLst>
      <p:ext uri="{19B8F6BF-5375-455C-9EA6-DF929625EA0E}">
        <p15:presenceInfo xmlns:p15="http://schemas.microsoft.com/office/powerpoint/2012/main" userId="9d4560c756d54f0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2D86"/>
    <a:srgbClr val="0B2C87"/>
    <a:srgbClr val="FFDBD1"/>
    <a:srgbClr val="FFAFAF"/>
    <a:srgbClr val="DCC4EE"/>
    <a:srgbClr val="F3DDDA"/>
    <a:srgbClr val="7030A0"/>
    <a:srgbClr val="DBD6E6"/>
    <a:srgbClr val="D1B2E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84" autoAdjust="0"/>
    <p:restoredTop sz="94383" autoAdjust="0"/>
  </p:normalViewPr>
  <p:slideViewPr>
    <p:cSldViewPr snapToGrid="0">
      <p:cViewPr varScale="1">
        <p:scale>
          <a:sx n="105" d="100"/>
          <a:sy n="105" d="100"/>
        </p:scale>
        <p:origin x="8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7DC8E5-518B-B844-8AFB-6138BA9A45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2BC96-2569-1E47-9CC8-C432D61173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1D02ED-AB60-1146-B810-37D04719C00C}" type="datetimeFigureOut">
              <a:rPr kumimoji="1" lang="ko-KR" altLang="en-US" smtClean="0"/>
              <a:t>2022-08-02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3A96D-1584-EA48-B2BB-8BF7186DC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E1FB54-431F-D746-BB23-DCDB0D14B6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B47E1-FB9F-5742-AEB0-90D6B9612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970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BFCC2-75FE-9347-A155-69776C04C6EA}" type="datetimeFigureOut">
              <a:rPr kumimoji="1" lang="ko-KR" altLang="en-US" smtClean="0"/>
              <a:t>2022-08-02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C0143-43CC-3944-A7FC-88D98359344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49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AAD9F9A-1F96-EE43-AD77-3DF017354DB2}"/>
              </a:ext>
            </a:extLst>
          </p:cNvPr>
          <p:cNvSpPr/>
          <p:nvPr userDrawn="1"/>
        </p:nvSpPr>
        <p:spPr>
          <a:xfrm>
            <a:off x="0" y="1800000"/>
            <a:ext cx="12192000" cy="3240000"/>
          </a:xfrm>
          <a:prstGeom prst="rect">
            <a:avLst/>
          </a:prstGeom>
          <a:solidFill>
            <a:srgbClr val="0B2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8770" y="2416690"/>
            <a:ext cx="9014460" cy="2024620"/>
          </a:xfrm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948" y="5226334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64889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D0A98-9713-1546-85B2-980BBD97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76" y="219932"/>
            <a:ext cx="8876963" cy="831299"/>
          </a:xfrm>
        </p:spPr>
        <p:txBody>
          <a:bodyPr anchor="ctr">
            <a:normAutofit/>
          </a:bodyPr>
          <a:lstStyle>
            <a:lvl1pPr>
              <a:defRPr sz="4000" b="1">
                <a:solidFill>
                  <a:srgbClr val="0B2D8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31030" y="6504328"/>
            <a:ext cx="2743200" cy="295861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B51E04B2-50B1-F345-A5F2-9019B6DE1370}"/>
              </a:ext>
            </a:extLst>
          </p:cNvPr>
          <p:cNvCxnSpPr>
            <a:cxnSpLocks/>
          </p:cNvCxnSpPr>
          <p:nvPr userDrawn="1"/>
        </p:nvCxnSpPr>
        <p:spPr>
          <a:xfrm>
            <a:off x="0" y="1280160"/>
            <a:ext cx="4903470" cy="0"/>
          </a:xfrm>
          <a:prstGeom prst="line">
            <a:avLst/>
          </a:prstGeom>
          <a:ln w="38100">
            <a:solidFill>
              <a:srgbClr val="0B2D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4811700"/>
          </a:xfr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257300" indent="-342900">
              <a:lnSpc>
                <a:spcPct val="120000"/>
              </a:lnSpc>
              <a:spcBef>
                <a:spcPts val="600"/>
              </a:spcBef>
              <a:buFont typeface="시스템 서체 일반체"/>
              <a:buChar char="-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57350" indent="-285750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Ø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14550" indent="-285750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ü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52005178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ADB45E5-D3F2-E61B-03F6-942F19761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7BF32D-4A17-AD9B-86C8-D35373293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E796CC-C8B6-BAF5-5CBE-434E18B76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BA9262E-DAA9-D93F-6198-EEDC91F58559}"/>
              </a:ext>
            </a:extLst>
          </p:cNvPr>
          <p:cNvSpPr/>
          <p:nvPr userDrawn="1"/>
        </p:nvSpPr>
        <p:spPr>
          <a:xfrm>
            <a:off x="0" y="0"/>
            <a:ext cx="3459480" cy="4950209"/>
          </a:xfrm>
          <a:prstGeom prst="rect">
            <a:avLst/>
          </a:prstGeom>
          <a:solidFill>
            <a:srgbClr val="0B2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EC6B600-8E5E-F030-CF0C-8843F36D1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168036"/>
            <a:ext cx="3154680" cy="4614136"/>
          </a:xfrm>
        </p:spPr>
        <p:txBody>
          <a:bodyPr anchor="t">
            <a:normAutofit/>
          </a:bodyPr>
          <a:lstStyle>
            <a:lvl1pPr>
              <a:defRPr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B04F3F5-0D22-27DF-F88A-39732F6F4C88}"/>
              </a:ext>
            </a:extLst>
          </p:cNvPr>
          <p:cNvSpPr/>
          <p:nvPr userDrawn="1"/>
        </p:nvSpPr>
        <p:spPr>
          <a:xfrm>
            <a:off x="4229100" y="1115060"/>
            <a:ext cx="7512049" cy="4841240"/>
          </a:xfrm>
          <a:prstGeom prst="rect">
            <a:avLst/>
          </a:prstGeom>
          <a:noFill/>
          <a:ln w="28575">
            <a:solidFill>
              <a:srgbClr val="0B2C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7D03928D-9E39-5450-EE19-445A22A1BA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62450" y="1236663"/>
            <a:ext cx="7189217" cy="4608164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Wingdings" panose="05000000000000000000" pitchFamily="2" charset="2"/>
              <a:buChar char="§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lnSpc>
                <a:spcPct val="150000"/>
              </a:lnSpc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257300" indent="-342900">
              <a:lnSpc>
                <a:spcPct val="150000"/>
              </a:lnSpc>
              <a:buFont typeface="시스템 서체 일반체"/>
              <a:buChar char="-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57350" indent="-285750">
              <a:lnSpc>
                <a:spcPct val="150000"/>
              </a:lnSpc>
              <a:buFont typeface="Wingdings" pitchFamily="2" charset="2"/>
              <a:buChar char="Ø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14550" indent="-285750">
              <a:lnSpc>
                <a:spcPct val="150000"/>
              </a:lnSpc>
              <a:buFont typeface="Wingdings" pitchFamily="2" charset="2"/>
              <a:buChar char="ü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3855642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FAB072-4FBE-564A-8853-71D540F70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E07ED-FD7C-354D-96D8-4A969F641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0B2EE-E8B5-2849-94D5-6BC97BB9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061E-6307-C445-AA37-12801B0B4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AC0DC-1CAD-A841-BD24-64B821F95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7" name="Picture 2" descr="https://www.dankook.ac.kr/html_repositories/images/www/kor_content/est_ui_int04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" y="6564648"/>
            <a:ext cx="2148840" cy="22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180" y="6488466"/>
            <a:ext cx="2948940" cy="37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26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4" r:id="rId2"/>
    <p:sldLayoutId id="2147483661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8E8E9F-0121-AF4F-8F3E-C6414598F8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M</a:t>
            </a:r>
            <a:r>
              <a:rPr kumimoji="1" lang="en-US" altLang="zh-CN" dirty="0"/>
              <a:t>emtable Bench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3166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7F967C-3990-D8A9-8BB0-3EBCBF188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FE7E3CF-48E0-9DA7-094B-46CF619F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10</a:t>
            </a:fld>
            <a:endParaRPr kumimoji="1" lang="ko-KR" altLang="en-US"/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9A6041B1-F2B8-009E-F071-A396E7F06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505977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Why max_file_size gets bigger, the fillrandom latency gets better? </a:t>
            </a:r>
            <a:endParaRPr lang="zh-CN" altLang="en-US" sz="2400" dirty="0"/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7F4B52-9922-A9B7-49DF-DEFF7C9651DF}"/>
              </a:ext>
            </a:extLst>
          </p:cNvPr>
          <p:cNvSpPr txBox="1"/>
          <p:nvPr/>
        </p:nvSpPr>
        <p:spPr>
          <a:xfrm>
            <a:off x="1250950" y="2103594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max_file_size  =  max size of sstable (not only for memtable)</a:t>
            </a:r>
            <a:endParaRPr lang="zh-CN" alt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4B1B0F53-970A-95BB-2EEA-331C7FF48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981" y="2695427"/>
            <a:ext cx="5670848" cy="1966655"/>
          </a:xfrm>
          <a:prstGeom prst="rect">
            <a:avLst/>
          </a:prstGeom>
        </p:spPr>
      </p:pic>
      <p:sp>
        <p:nvSpPr>
          <p:cNvPr id="25" name="箭头: 右 24">
            <a:extLst>
              <a:ext uri="{FF2B5EF4-FFF2-40B4-BE49-F238E27FC236}">
                <a16:creationId xmlns:a16="http://schemas.microsoft.com/office/drawing/2014/main" id="{5CC40861-468F-F350-1EA6-48D5E1843D7D}"/>
              </a:ext>
            </a:extLst>
          </p:cNvPr>
          <p:cNvSpPr/>
          <p:nvPr/>
        </p:nvSpPr>
        <p:spPr>
          <a:xfrm>
            <a:off x="2311400" y="2561453"/>
            <a:ext cx="3581400" cy="2225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4906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7F967C-3990-D8A9-8BB0-3EBCBF188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FE7E3CF-48E0-9DA7-094B-46CF619F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11</a:t>
            </a:fld>
            <a:endParaRPr kumimoji="1" lang="ko-KR" altLang="en-US"/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9A6041B1-F2B8-009E-F071-A396E7F06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505977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Why max_file_size gets bigger, the fillrandom latency gets better? </a:t>
            </a:r>
            <a:endParaRPr lang="zh-CN" altLang="en-US" sz="2400" dirty="0"/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7F4B52-9922-A9B7-49DF-DEFF7C9651DF}"/>
              </a:ext>
            </a:extLst>
          </p:cNvPr>
          <p:cNvSpPr txBox="1"/>
          <p:nvPr/>
        </p:nvSpPr>
        <p:spPr>
          <a:xfrm>
            <a:off x="1250950" y="2103594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max_file_size  =  max size of sstable (not only for memtable)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BB9A5B33-5998-6478-0247-E0E3760F4A36}"/>
              </a:ext>
            </a:extLst>
          </p:cNvPr>
          <p:cNvGrpSpPr/>
          <p:nvPr/>
        </p:nvGrpSpPr>
        <p:grpSpPr>
          <a:xfrm>
            <a:off x="438231" y="2736850"/>
            <a:ext cx="8726808" cy="3148515"/>
            <a:chOff x="288076" y="2110646"/>
            <a:chExt cx="8799620" cy="3889019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971C50B-277B-D8A4-66C4-6A57CA6C7A1D}"/>
                </a:ext>
              </a:extLst>
            </p:cNvPr>
            <p:cNvSpPr/>
            <p:nvPr/>
          </p:nvSpPr>
          <p:spPr>
            <a:xfrm>
              <a:off x="2040466" y="2110646"/>
              <a:ext cx="1253067" cy="279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memtable</a:t>
              </a:r>
              <a:endParaRPr lang="zh-CN" altLang="en-US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8F8EC6E-1E97-E168-C081-F2ACA5DE0526}"/>
                </a:ext>
              </a:extLst>
            </p:cNvPr>
            <p:cNvSpPr/>
            <p:nvPr/>
          </p:nvSpPr>
          <p:spPr>
            <a:xfrm>
              <a:off x="2040466" y="2485626"/>
              <a:ext cx="1253067" cy="279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immutable</a:t>
              </a:r>
              <a:endParaRPr lang="zh-CN" altLang="en-US" dirty="0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4512091-800A-9175-DF48-D98D33E69892}"/>
                </a:ext>
              </a:extLst>
            </p:cNvPr>
            <p:cNvCxnSpPr/>
            <p:nvPr/>
          </p:nvCxnSpPr>
          <p:spPr>
            <a:xfrm>
              <a:off x="939800" y="2904067"/>
              <a:ext cx="7230534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BF3C309F-EA72-849D-24F5-ECB523B97A8F}"/>
                </a:ext>
              </a:extLst>
            </p:cNvPr>
            <p:cNvSpPr txBox="1"/>
            <p:nvPr/>
          </p:nvSpPr>
          <p:spPr>
            <a:xfrm>
              <a:off x="288076" y="3174156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0</a:t>
              </a:r>
              <a:endParaRPr lang="zh-CN" altLang="en-US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3F4194F-EA55-6A7F-3295-66980F1C94EA}"/>
                </a:ext>
              </a:extLst>
            </p:cNvPr>
            <p:cNvSpPr txBox="1"/>
            <p:nvPr/>
          </p:nvSpPr>
          <p:spPr>
            <a:xfrm>
              <a:off x="288076" y="2264647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memtable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4B0A60D-C54D-46A6-B381-FF2599E44581}"/>
                </a:ext>
              </a:extLst>
            </p:cNvPr>
            <p:cNvSpPr/>
            <p:nvPr/>
          </p:nvSpPr>
          <p:spPr>
            <a:xfrm>
              <a:off x="1913467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B00E34CB-8D54-69C3-9C2F-48BD795B92B5}"/>
                </a:ext>
              </a:extLst>
            </p:cNvPr>
            <p:cNvSpPr/>
            <p:nvPr/>
          </p:nvSpPr>
          <p:spPr>
            <a:xfrm>
              <a:off x="3122887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7C30A84-BD77-563B-2447-730DF949B182}"/>
                </a:ext>
              </a:extLst>
            </p:cNvPr>
            <p:cNvSpPr/>
            <p:nvPr/>
          </p:nvSpPr>
          <p:spPr>
            <a:xfrm>
              <a:off x="4332307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E6191DD-AB74-1467-1C6B-79761EA1EE69}"/>
                </a:ext>
              </a:extLst>
            </p:cNvPr>
            <p:cNvSpPr/>
            <p:nvPr/>
          </p:nvSpPr>
          <p:spPr>
            <a:xfrm>
              <a:off x="5541433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C48F578-BF89-C5B0-5AD0-8FD79E85E808}"/>
                </a:ext>
              </a:extLst>
            </p:cNvPr>
            <p:cNvSpPr txBox="1"/>
            <p:nvPr/>
          </p:nvSpPr>
          <p:spPr>
            <a:xfrm>
              <a:off x="7079449" y="3116911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8MB</a:t>
              </a:r>
              <a:endParaRPr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ECE23B3-E4A4-4EB9-86D6-F94413176EFD}"/>
                </a:ext>
              </a:extLst>
            </p:cNvPr>
            <p:cNvSpPr txBox="1"/>
            <p:nvPr/>
          </p:nvSpPr>
          <p:spPr>
            <a:xfrm>
              <a:off x="288076" y="3662729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1</a:t>
              </a:r>
              <a:endParaRPr lang="zh-CN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836D6558-0551-7691-77F8-EB6DA79CD39D}"/>
                </a:ext>
              </a:extLst>
            </p:cNvPr>
            <p:cNvSpPr/>
            <p:nvPr/>
          </p:nvSpPr>
          <p:spPr>
            <a:xfrm>
              <a:off x="1913467" y="3687776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F6BCA94-DBED-8B34-A476-7610ACABFB0D}"/>
                </a:ext>
              </a:extLst>
            </p:cNvPr>
            <p:cNvSpPr txBox="1"/>
            <p:nvPr/>
          </p:nvSpPr>
          <p:spPr>
            <a:xfrm>
              <a:off x="7079449" y="3630531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10MB</a:t>
              </a:r>
              <a:endParaRPr lang="zh-CN" altLang="en-US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EB7B11CE-FDCB-AB92-5CF0-F2F449E19E6A}"/>
                </a:ext>
              </a:extLst>
            </p:cNvPr>
            <p:cNvSpPr txBox="1"/>
            <p:nvPr/>
          </p:nvSpPr>
          <p:spPr>
            <a:xfrm>
              <a:off x="288076" y="4150200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2</a:t>
              </a:r>
              <a:endParaRPr lang="zh-CN" altLang="en-US" dirty="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F78243D-74FF-0830-B7D3-E72A2F0107F0}"/>
                </a:ext>
              </a:extLst>
            </p:cNvPr>
            <p:cNvSpPr/>
            <p:nvPr/>
          </p:nvSpPr>
          <p:spPr>
            <a:xfrm>
              <a:off x="1913467" y="4201370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B1B2FF0-6319-B752-9D5A-B986BBD0E57E}"/>
                </a:ext>
              </a:extLst>
            </p:cNvPr>
            <p:cNvSpPr txBox="1"/>
            <p:nvPr/>
          </p:nvSpPr>
          <p:spPr>
            <a:xfrm>
              <a:off x="7079449" y="4144112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10MB</a:t>
              </a:r>
              <a:endParaRPr lang="zh-CN" altLang="en-US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7C223A73-5252-4C68-648D-6B812C656801}"/>
                </a:ext>
              </a:extLst>
            </p:cNvPr>
            <p:cNvSpPr txBox="1"/>
            <p:nvPr/>
          </p:nvSpPr>
          <p:spPr>
            <a:xfrm>
              <a:off x="288076" y="4637671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3</a:t>
              </a:r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3EA3C7A-85B4-B963-6235-F02B5C5741F6}"/>
                </a:ext>
              </a:extLst>
            </p:cNvPr>
            <p:cNvSpPr/>
            <p:nvPr/>
          </p:nvSpPr>
          <p:spPr>
            <a:xfrm>
              <a:off x="1913467" y="4685760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6E7513C0-BD19-ED9C-5FB4-F4487126F89E}"/>
                </a:ext>
              </a:extLst>
            </p:cNvPr>
            <p:cNvSpPr txBox="1"/>
            <p:nvPr/>
          </p:nvSpPr>
          <p:spPr>
            <a:xfrm>
              <a:off x="7079449" y="4625954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100MB</a:t>
              </a:r>
              <a:endParaRPr lang="zh-CN" altLang="en-US" dirty="0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F6A45AD-CC07-98C6-88E7-BD1AE2A49223}"/>
                </a:ext>
              </a:extLst>
            </p:cNvPr>
            <p:cNvCxnSpPr>
              <a:cxnSpLocks/>
            </p:cNvCxnSpPr>
            <p:nvPr/>
          </p:nvCxnSpPr>
          <p:spPr>
            <a:xfrm>
              <a:off x="4275667" y="5007003"/>
              <a:ext cx="0" cy="623330"/>
            </a:xfrm>
            <a:prstGeom prst="line">
              <a:avLst/>
            </a:prstGeom>
            <a:ln w="571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128D7F0-7319-CE5D-83A8-25603A05CC8A}"/>
                </a:ext>
              </a:extLst>
            </p:cNvPr>
            <p:cNvSpPr txBox="1"/>
            <p:nvPr/>
          </p:nvSpPr>
          <p:spPr>
            <a:xfrm>
              <a:off x="288076" y="5630333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6</a:t>
              </a:r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67951BC-0810-2A61-9FCB-E7EAECC028A2}"/>
                </a:ext>
              </a:extLst>
            </p:cNvPr>
            <p:cNvSpPr/>
            <p:nvPr/>
          </p:nvSpPr>
          <p:spPr>
            <a:xfrm>
              <a:off x="1913467" y="5676064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CD5B454C-0E84-2D70-7093-715CD3D3C0CC}"/>
                </a:ext>
              </a:extLst>
            </p:cNvPr>
            <p:cNvSpPr txBox="1"/>
            <p:nvPr/>
          </p:nvSpPr>
          <p:spPr>
            <a:xfrm>
              <a:off x="7174230" y="5621376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1TB</a:t>
              </a:r>
              <a:endParaRPr lang="zh-CN" altLang="en-US" dirty="0"/>
            </a:p>
          </p:txBody>
        </p: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DA052FC9-695D-97F8-F1FE-F09112777512}"/>
              </a:ext>
            </a:extLst>
          </p:cNvPr>
          <p:cNvSpPr/>
          <p:nvPr/>
        </p:nvSpPr>
        <p:spPr>
          <a:xfrm>
            <a:off x="438231" y="3551513"/>
            <a:ext cx="7962819" cy="3453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382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7F22754-51CC-FB36-409B-9486E57F5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12</a:t>
            </a:fld>
            <a:endParaRPr kumimoji="1" lang="ko-KR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6D18804D-B404-7E60-8B6E-61DAD0755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76" y="219932"/>
            <a:ext cx="8876963" cy="831299"/>
          </a:xfrm>
        </p:spPr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6CB70F21-A501-BE1E-2163-96F103B01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505977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Why max_file_size gets bigger, the fillrandom latency gets better? </a:t>
            </a:r>
            <a:endParaRPr lang="zh-CN" altLang="en-US" sz="2400" dirty="0"/>
          </a:p>
          <a:p>
            <a:endParaRPr lang="zh-CN" alt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0CBFCFA4-EAF7-1F76-4BB9-7B5AAFD8E80F}"/>
              </a:ext>
            </a:extLst>
          </p:cNvPr>
          <p:cNvGrpSpPr/>
          <p:nvPr/>
        </p:nvGrpSpPr>
        <p:grpSpPr>
          <a:xfrm>
            <a:off x="882650" y="2425700"/>
            <a:ext cx="1701800" cy="391158"/>
            <a:chOff x="882650" y="2425700"/>
            <a:chExt cx="1701800" cy="39115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F0DE814-FFF0-7A16-08CA-7D4991FEE96D}"/>
                </a:ext>
              </a:extLst>
            </p:cNvPr>
            <p:cNvSpPr txBox="1"/>
            <p:nvPr/>
          </p:nvSpPr>
          <p:spPr>
            <a:xfrm>
              <a:off x="882650" y="2425700"/>
              <a:ext cx="1701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max_file_size</a:t>
              </a:r>
              <a:endParaRPr lang="zh-CN" altLang="en-US" dirty="0"/>
            </a:p>
          </p:txBody>
        </p:sp>
        <p:sp>
          <p:nvSpPr>
            <p:cNvPr id="11" name="箭头: 上下 10">
              <a:extLst>
                <a:ext uri="{FF2B5EF4-FFF2-40B4-BE49-F238E27FC236}">
                  <a16:creationId xmlns:a16="http://schemas.microsoft.com/office/drawing/2014/main" id="{BF1BCCEB-8E3F-86BD-CE11-80036F7DE989}"/>
                </a:ext>
              </a:extLst>
            </p:cNvPr>
            <p:cNvSpPr/>
            <p:nvPr/>
          </p:nvSpPr>
          <p:spPr>
            <a:xfrm>
              <a:off x="2400300" y="2447526"/>
              <a:ext cx="76200" cy="36933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E91B370-A778-F6B1-6F5F-5455006A6D64}"/>
              </a:ext>
            </a:extLst>
          </p:cNvPr>
          <p:cNvGrpSpPr/>
          <p:nvPr/>
        </p:nvGrpSpPr>
        <p:grpSpPr>
          <a:xfrm>
            <a:off x="2613025" y="2425700"/>
            <a:ext cx="3552825" cy="382032"/>
            <a:chOff x="2613025" y="2425700"/>
            <a:chExt cx="3552825" cy="382032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6B530B0-7922-9B6D-7198-7299ED641857}"/>
                </a:ext>
              </a:extLst>
            </p:cNvPr>
            <p:cNvSpPr txBox="1"/>
            <p:nvPr/>
          </p:nvSpPr>
          <p:spPr>
            <a:xfrm>
              <a:off x="3358131" y="2425700"/>
              <a:ext cx="2807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number of kv pairs in sst</a:t>
              </a:r>
              <a:endParaRPr lang="zh-CN" altLang="en-US" dirty="0"/>
            </a:p>
          </p:txBody>
        </p:sp>
        <p:sp>
          <p:nvSpPr>
            <p:cNvPr id="13" name="箭头: 上下 12">
              <a:extLst>
                <a:ext uri="{FF2B5EF4-FFF2-40B4-BE49-F238E27FC236}">
                  <a16:creationId xmlns:a16="http://schemas.microsoft.com/office/drawing/2014/main" id="{11A93AD0-1D83-7C70-E905-D31F3A23C870}"/>
                </a:ext>
              </a:extLst>
            </p:cNvPr>
            <p:cNvSpPr/>
            <p:nvPr/>
          </p:nvSpPr>
          <p:spPr>
            <a:xfrm>
              <a:off x="6007100" y="2438400"/>
              <a:ext cx="76200" cy="36933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箭头: 右 13">
              <a:extLst>
                <a:ext uri="{FF2B5EF4-FFF2-40B4-BE49-F238E27FC236}">
                  <a16:creationId xmlns:a16="http://schemas.microsoft.com/office/drawing/2014/main" id="{14A0A976-DD13-DA7C-4A0A-F25BAB7A4C8A}"/>
                </a:ext>
              </a:extLst>
            </p:cNvPr>
            <p:cNvSpPr/>
            <p:nvPr/>
          </p:nvSpPr>
          <p:spPr>
            <a:xfrm>
              <a:off x="2613025" y="2572524"/>
              <a:ext cx="745106" cy="12648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81F140C2-2077-728E-F5E1-295937262B9D}"/>
              </a:ext>
            </a:extLst>
          </p:cNvPr>
          <p:cNvGrpSpPr/>
          <p:nvPr/>
        </p:nvGrpSpPr>
        <p:grpSpPr>
          <a:xfrm>
            <a:off x="6190231" y="2432824"/>
            <a:ext cx="5342473" cy="384034"/>
            <a:chOff x="6190231" y="2432824"/>
            <a:chExt cx="5342473" cy="384034"/>
          </a:xfrm>
        </p:grpSpPr>
        <p:sp>
          <p:nvSpPr>
            <p:cNvPr id="15" name="箭头: 右 14">
              <a:extLst>
                <a:ext uri="{FF2B5EF4-FFF2-40B4-BE49-F238E27FC236}">
                  <a16:creationId xmlns:a16="http://schemas.microsoft.com/office/drawing/2014/main" id="{75262FB7-AD9C-BFA7-A737-0B62A886702D}"/>
                </a:ext>
              </a:extLst>
            </p:cNvPr>
            <p:cNvSpPr/>
            <p:nvPr/>
          </p:nvSpPr>
          <p:spPr>
            <a:xfrm>
              <a:off x="6190231" y="2572524"/>
              <a:ext cx="745106" cy="12648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52C76DC-7283-09C7-7AFC-625F8D50C850}"/>
                </a:ext>
              </a:extLst>
            </p:cNvPr>
            <p:cNvSpPr txBox="1"/>
            <p:nvPr/>
          </p:nvSpPr>
          <p:spPr>
            <a:xfrm>
              <a:off x="6959718" y="2432824"/>
              <a:ext cx="4572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total of number of sst files (without level 0)</a:t>
              </a:r>
              <a:endParaRPr lang="zh-CN" altLang="en-US" dirty="0"/>
            </a:p>
          </p:txBody>
        </p:sp>
        <p:sp>
          <p:nvSpPr>
            <p:cNvPr id="17" name="箭头: 上下 16">
              <a:extLst>
                <a:ext uri="{FF2B5EF4-FFF2-40B4-BE49-F238E27FC236}">
                  <a16:creationId xmlns:a16="http://schemas.microsoft.com/office/drawing/2014/main" id="{08DE401F-8B2B-3D22-F1F3-9C3393A1ACC2}"/>
                </a:ext>
              </a:extLst>
            </p:cNvPr>
            <p:cNvSpPr/>
            <p:nvPr/>
          </p:nvSpPr>
          <p:spPr>
            <a:xfrm>
              <a:off x="11379200" y="2447526"/>
              <a:ext cx="76200" cy="36933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B529D30-3567-F787-F65D-6B20D4E60D29}"/>
              </a:ext>
            </a:extLst>
          </p:cNvPr>
          <p:cNvGrpSpPr/>
          <p:nvPr/>
        </p:nvGrpSpPr>
        <p:grpSpPr>
          <a:xfrm>
            <a:off x="7174230" y="2776935"/>
            <a:ext cx="4490554" cy="1089218"/>
            <a:chOff x="7174230" y="2776935"/>
            <a:chExt cx="4490554" cy="1089218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1FDEDD54-7879-1B30-2138-BD0CC41AFA2E}"/>
                </a:ext>
              </a:extLst>
            </p:cNvPr>
            <p:cNvGrpSpPr/>
            <p:nvPr/>
          </p:nvGrpSpPr>
          <p:grpSpPr>
            <a:xfrm>
              <a:off x="7174230" y="3496821"/>
              <a:ext cx="4490554" cy="369332"/>
              <a:chOff x="7000934" y="3505716"/>
              <a:chExt cx="4490554" cy="369332"/>
            </a:xfrm>
          </p:grpSpPr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A3BEBB6D-32FC-C4B5-DB2E-BCF5113B888F}"/>
                  </a:ext>
                </a:extLst>
              </p:cNvPr>
              <p:cNvSpPr txBox="1"/>
              <p:nvPr/>
            </p:nvSpPr>
            <p:spPr>
              <a:xfrm>
                <a:off x="7000934" y="3505716"/>
                <a:ext cx="44905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number of compactions (except level 0)</a:t>
                </a:r>
                <a:endParaRPr lang="zh-CN" altLang="en-US" dirty="0"/>
              </a:p>
            </p:txBody>
          </p:sp>
          <p:sp>
            <p:nvSpPr>
              <p:cNvPr id="19" name="箭头: 上下 18">
                <a:extLst>
                  <a:ext uri="{FF2B5EF4-FFF2-40B4-BE49-F238E27FC236}">
                    <a16:creationId xmlns:a16="http://schemas.microsoft.com/office/drawing/2014/main" id="{860EF48D-0103-1655-360B-32CBF29DA9B5}"/>
                  </a:ext>
                </a:extLst>
              </p:cNvPr>
              <p:cNvSpPr/>
              <p:nvPr/>
            </p:nvSpPr>
            <p:spPr>
              <a:xfrm>
                <a:off x="11214100" y="3505716"/>
                <a:ext cx="76200" cy="369332"/>
              </a:xfrm>
              <a:prstGeom prst="up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箭头: 右 20">
              <a:extLst>
                <a:ext uri="{FF2B5EF4-FFF2-40B4-BE49-F238E27FC236}">
                  <a16:creationId xmlns:a16="http://schemas.microsoft.com/office/drawing/2014/main" id="{BC651D6A-6A5A-B52A-3612-100148B3AB1F}"/>
                </a:ext>
              </a:extLst>
            </p:cNvPr>
            <p:cNvSpPr/>
            <p:nvPr/>
          </p:nvSpPr>
          <p:spPr>
            <a:xfrm rot="5400000">
              <a:off x="8792486" y="3086246"/>
              <a:ext cx="745106" cy="12648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BD21720-DC4A-E8A4-7152-025798FEDBD7}"/>
              </a:ext>
            </a:extLst>
          </p:cNvPr>
          <p:cNvGrpSpPr/>
          <p:nvPr/>
        </p:nvGrpSpPr>
        <p:grpSpPr>
          <a:xfrm>
            <a:off x="7677316" y="3887144"/>
            <a:ext cx="4273384" cy="1156420"/>
            <a:chOff x="7677316" y="3887144"/>
            <a:chExt cx="4273384" cy="1156420"/>
          </a:xfrm>
        </p:grpSpPr>
        <p:sp>
          <p:nvSpPr>
            <p:cNvPr id="22" name="箭头: 右 21">
              <a:extLst>
                <a:ext uri="{FF2B5EF4-FFF2-40B4-BE49-F238E27FC236}">
                  <a16:creationId xmlns:a16="http://schemas.microsoft.com/office/drawing/2014/main" id="{2E9B502D-95CF-6397-3251-3ACDFF5EE4B1}"/>
                </a:ext>
              </a:extLst>
            </p:cNvPr>
            <p:cNvSpPr/>
            <p:nvPr/>
          </p:nvSpPr>
          <p:spPr>
            <a:xfrm rot="5400000">
              <a:off x="8810416" y="4196455"/>
              <a:ext cx="745106" cy="12648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64936A2-E46A-C052-03FF-6E586844C12F}"/>
                </a:ext>
              </a:extLst>
            </p:cNvPr>
            <p:cNvSpPr txBox="1"/>
            <p:nvPr/>
          </p:nvSpPr>
          <p:spPr>
            <a:xfrm>
              <a:off x="7677316" y="4653241"/>
              <a:ext cx="4273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write performance (</a:t>
              </a:r>
              <a:r>
                <a:rPr lang="en-US" altLang="zh-CN" b="1" dirty="0"/>
                <a:t>certain extent</a:t>
              </a:r>
              <a:r>
                <a:rPr lang="en-US" altLang="zh-CN" dirty="0"/>
                <a:t>)</a:t>
              </a:r>
              <a:endParaRPr lang="zh-CN" altLang="en-US" dirty="0"/>
            </a:p>
          </p:txBody>
        </p:sp>
        <p:sp>
          <p:nvSpPr>
            <p:cNvPr id="26" name="箭头: 上下 25">
              <a:extLst>
                <a:ext uri="{FF2B5EF4-FFF2-40B4-BE49-F238E27FC236}">
                  <a16:creationId xmlns:a16="http://schemas.microsoft.com/office/drawing/2014/main" id="{A919267C-4A38-E57F-9CE4-E2ACD5732483}"/>
                </a:ext>
              </a:extLst>
            </p:cNvPr>
            <p:cNvSpPr/>
            <p:nvPr/>
          </p:nvSpPr>
          <p:spPr>
            <a:xfrm>
              <a:off x="11387396" y="4674232"/>
              <a:ext cx="76200" cy="36933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5285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7F22754-51CC-FB36-409B-9486E57F5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13</a:t>
            </a:fld>
            <a:endParaRPr kumimoji="1" lang="ko-KR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6D18804D-B404-7E60-8B6E-61DAD0755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76" y="219932"/>
            <a:ext cx="8876963" cy="831299"/>
          </a:xfrm>
        </p:spPr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6CB70F21-A501-BE1E-2163-96F103B01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505977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Why max_file_size gets bigger, the fillrandom latency gets better? </a:t>
            </a:r>
            <a:endParaRPr lang="zh-CN" altLang="en-US" sz="2400" dirty="0"/>
          </a:p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D5436EB-B6DB-FD6E-830D-DD16316CD2A4}"/>
              </a:ext>
            </a:extLst>
          </p:cNvPr>
          <p:cNvSpPr txBox="1"/>
          <p:nvPr/>
        </p:nvSpPr>
        <p:spPr>
          <a:xfrm>
            <a:off x="958850" y="2317750"/>
            <a:ext cx="2603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certain extent ?</a:t>
            </a:r>
            <a:endParaRPr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1260323-569E-C435-9D28-F9EE78A09F77}"/>
              </a:ext>
            </a:extLst>
          </p:cNvPr>
          <p:cNvSpPr txBox="1"/>
          <p:nvPr/>
        </p:nvSpPr>
        <p:spPr>
          <a:xfrm>
            <a:off x="4083050" y="2363916"/>
            <a:ext cx="529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write/read amplification when </a:t>
            </a:r>
            <a:r>
              <a:rPr lang="en-US" altLang="zh-CN" b="1" dirty="0">
                <a:solidFill>
                  <a:srgbClr val="FF0000"/>
                </a:solidFill>
              </a:rPr>
              <a:t>compaction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B9DBAB3A-ADA6-EFD0-ED63-ED1D4E4BD60B}"/>
              </a:ext>
            </a:extLst>
          </p:cNvPr>
          <p:cNvGrpSpPr/>
          <p:nvPr/>
        </p:nvGrpSpPr>
        <p:grpSpPr>
          <a:xfrm>
            <a:off x="1206500" y="3803650"/>
            <a:ext cx="6151880" cy="1460500"/>
            <a:chOff x="1206500" y="3803650"/>
            <a:chExt cx="6151880" cy="1460500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82ECAD5E-4F5F-0BBD-9CA1-47A18A4588FF}"/>
                </a:ext>
              </a:extLst>
            </p:cNvPr>
            <p:cNvSpPr/>
            <p:nvPr/>
          </p:nvSpPr>
          <p:spPr>
            <a:xfrm>
              <a:off x="1206500" y="4927600"/>
              <a:ext cx="1733550" cy="3365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CEEB48AE-D828-C24C-51E1-64A95D086CBE}"/>
                </a:ext>
              </a:extLst>
            </p:cNvPr>
            <p:cNvSpPr/>
            <p:nvPr/>
          </p:nvSpPr>
          <p:spPr>
            <a:xfrm>
              <a:off x="3194050" y="3803650"/>
              <a:ext cx="2051050" cy="29586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memory</a:t>
              </a:r>
              <a:endParaRPr lang="zh-CN" altLang="en-US" dirty="0"/>
            </a:p>
          </p:txBody>
        </p: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893555E9-7932-EAF3-12D3-EC971ADFD08E}"/>
                </a:ext>
              </a:extLst>
            </p:cNvPr>
            <p:cNvSpPr/>
            <p:nvPr/>
          </p:nvSpPr>
          <p:spPr>
            <a:xfrm>
              <a:off x="5429250" y="4927600"/>
              <a:ext cx="1929130" cy="3365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4" name="箭头: 右 23">
              <a:extLst>
                <a:ext uri="{FF2B5EF4-FFF2-40B4-BE49-F238E27FC236}">
                  <a16:creationId xmlns:a16="http://schemas.microsoft.com/office/drawing/2014/main" id="{ADD63182-8463-AF7A-7D3F-6E6D8B5F4F2C}"/>
                </a:ext>
              </a:extLst>
            </p:cNvPr>
            <p:cNvSpPr/>
            <p:nvPr/>
          </p:nvSpPr>
          <p:spPr>
            <a:xfrm rot="18599417">
              <a:off x="2426039" y="4395371"/>
              <a:ext cx="825500" cy="2349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箭头: 右 31">
              <a:extLst>
                <a:ext uri="{FF2B5EF4-FFF2-40B4-BE49-F238E27FC236}">
                  <a16:creationId xmlns:a16="http://schemas.microsoft.com/office/drawing/2014/main" id="{8AAF71CA-0AAB-8DDB-4189-7F454421EE50}"/>
                </a:ext>
              </a:extLst>
            </p:cNvPr>
            <p:cNvSpPr/>
            <p:nvPr/>
          </p:nvSpPr>
          <p:spPr>
            <a:xfrm rot="3187262">
              <a:off x="5174020" y="4382696"/>
              <a:ext cx="825500" cy="2349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箭头: 上下 33">
            <a:extLst>
              <a:ext uri="{FF2B5EF4-FFF2-40B4-BE49-F238E27FC236}">
                <a16:creationId xmlns:a16="http://schemas.microsoft.com/office/drawing/2014/main" id="{5A4AA08B-18F3-299C-9DF6-BFA54BEA371D}"/>
              </a:ext>
            </a:extLst>
          </p:cNvPr>
          <p:cNvSpPr/>
          <p:nvPr/>
        </p:nvSpPr>
        <p:spPr>
          <a:xfrm>
            <a:off x="2330450" y="4910620"/>
            <a:ext cx="139700" cy="370510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箭头: 上下 34">
            <a:extLst>
              <a:ext uri="{FF2B5EF4-FFF2-40B4-BE49-F238E27FC236}">
                <a16:creationId xmlns:a16="http://schemas.microsoft.com/office/drawing/2014/main" id="{0CEFBD74-2D90-5794-E937-FD61CAD4F021}"/>
              </a:ext>
            </a:extLst>
          </p:cNvPr>
          <p:cNvSpPr/>
          <p:nvPr/>
        </p:nvSpPr>
        <p:spPr>
          <a:xfrm>
            <a:off x="4656707" y="3766325"/>
            <a:ext cx="139700" cy="370510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箭头: 上下 35">
            <a:extLst>
              <a:ext uri="{FF2B5EF4-FFF2-40B4-BE49-F238E27FC236}">
                <a16:creationId xmlns:a16="http://schemas.microsoft.com/office/drawing/2014/main" id="{9F94A596-E4F9-606B-80C6-381B2873F85C}"/>
              </a:ext>
            </a:extLst>
          </p:cNvPr>
          <p:cNvSpPr/>
          <p:nvPr/>
        </p:nvSpPr>
        <p:spPr>
          <a:xfrm>
            <a:off x="6591300" y="4910620"/>
            <a:ext cx="139700" cy="370510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036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E127FB-A2C6-7E72-B0F6-6184D5D4C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Summarize the bench results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8A1D19A-CE17-54E2-DDF2-839D7B9ED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14</a:t>
            </a:fld>
            <a:endParaRPr kumimoji="1" lang="ko-KR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D3939A-CB9B-38BE-FB9D-B9B233727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1342060"/>
          </a:xfrm>
        </p:spPr>
        <p:txBody>
          <a:bodyPr/>
          <a:lstStyle/>
          <a:p>
            <a:r>
              <a:rPr lang="en-US" altLang="zh-CN" dirty="0"/>
              <a:t>Increasing the </a:t>
            </a:r>
            <a:r>
              <a:rPr lang="en-US" altLang="zh-CN" dirty="0">
                <a:solidFill>
                  <a:schemeClr val="accent1"/>
                </a:solidFill>
              </a:rPr>
              <a:t>write buffer size </a:t>
            </a:r>
            <a:r>
              <a:rPr lang="en-US" altLang="zh-CN" dirty="0"/>
              <a:t>can improve the write performance,</a:t>
            </a:r>
          </a:p>
          <a:p>
            <a:pPr marL="0" indent="0">
              <a:buNone/>
            </a:pPr>
            <a:r>
              <a:rPr lang="en-US" altLang="zh-CN" dirty="0"/>
              <a:t>	but also consider the time-consuming restart of DB.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E6CE9FAB-23EC-F207-536B-354DE5317610}"/>
              </a:ext>
            </a:extLst>
          </p:cNvPr>
          <p:cNvSpPr txBox="1">
            <a:spLocks/>
          </p:cNvSpPr>
          <p:nvPr/>
        </p:nvSpPr>
        <p:spPr>
          <a:xfrm>
            <a:off x="506896" y="3655390"/>
            <a:ext cx="11102008" cy="2281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00100" indent="-34290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57300" indent="-34290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시스템 서체 일반체"/>
              <a:buChar char="-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14550" indent="-28575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ü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accent1"/>
                </a:solidFill>
              </a:rPr>
              <a:t>Max file size </a:t>
            </a:r>
            <a:r>
              <a:rPr lang="en-US" altLang="zh-CN" dirty="0"/>
              <a:t>should be determined according to the size of KV.      Although it will improve the write performance, it will also cause        </a:t>
            </a:r>
          </a:p>
          <a:p>
            <a:pPr marL="0" indent="0">
              <a:buNone/>
            </a:pPr>
            <a:r>
              <a:rPr lang="en-US" altLang="zh-CN" dirty="0"/>
              <a:t>     amplification.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zh-CN" dirty="0"/>
          </a:p>
          <a:p>
            <a:pPr marL="0" indent="0">
              <a:buFont typeface="Wingdings" panose="05000000000000000000" pitchFamily="2" charset="2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6044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0328BE-10FA-3AE5-87DB-CE6B41E2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Code flow in memtable.cc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39C2861-8357-3187-E557-3498BA98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15</a:t>
            </a:fld>
            <a:endParaRPr kumimoji="1" lang="ko-KR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46A6345-1606-5D45-3DD4-F68EBBC11F51}"/>
              </a:ext>
            </a:extLst>
          </p:cNvPr>
          <p:cNvSpPr/>
          <p:nvPr/>
        </p:nvSpPr>
        <p:spPr>
          <a:xfrm>
            <a:off x="135676" y="3295650"/>
            <a:ext cx="1000974" cy="488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Leveldb::MemTable</a:t>
            </a:r>
            <a:endParaRPr lang="zh-CN" altLang="en-US" sz="1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622D26D-6BD5-96A5-D94A-8EB3C779D309}"/>
              </a:ext>
            </a:extLst>
          </p:cNvPr>
          <p:cNvSpPr/>
          <p:nvPr/>
        </p:nvSpPr>
        <p:spPr>
          <a:xfrm>
            <a:off x="2174026" y="2324100"/>
            <a:ext cx="1045424" cy="4889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Leveldb:: SkipList</a:t>
            </a:r>
            <a:endParaRPr lang="zh-CN" altLang="en-US" sz="1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5560BDF-455F-3EA9-504C-631736C8BE26}"/>
              </a:ext>
            </a:extLst>
          </p:cNvPr>
          <p:cNvSpPr/>
          <p:nvPr/>
        </p:nvSpPr>
        <p:spPr>
          <a:xfrm>
            <a:off x="4203845" y="1568450"/>
            <a:ext cx="1045424" cy="4889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Leveldb::  Random</a:t>
            </a:r>
            <a:endParaRPr lang="zh-CN" altLang="en-US" sz="1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0A80CB-E745-77B0-0510-E6A074769C5C}"/>
              </a:ext>
            </a:extLst>
          </p:cNvPr>
          <p:cNvSpPr/>
          <p:nvPr/>
        </p:nvSpPr>
        <p:spPr>
          <a:xfrm>
            <a:off x="4838844" y="2324100"/>
            <a:ext cx="1587356" cy="4889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Leveldb::            SkipList::Node</a:t>
            </a:r>
            <a:endParaRPr lang="zh-CN" altLang="en-US" sz="1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1C698BC-AC9B-EDC3-D463-80004A1B9C5F}"/>
              </a:ext>
            </a:extLst>
          </p:cNvPr>
          <p:cNvSpPr/>
          <p:nvPr/>
        </p:nvSpPr>
        <p:spPr>
          <a:xfrm>
            <a:off x="4203845" y="3145178"/>
            <a:ext cx="1045424" cy="4889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Leveldb::  Arena</a:t>
            </a:r>
            <a:endParaRPr lang="zh-CN" altLang="en-US" sz="1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31DB504-7E53-B126-6A90-C05275692F3F}"/>
              </a:ext>
            </a:extLst>
          </p:cNvPr>
          <p:cNvSpPr/>
          <p:nvPr/>
        </p:nvSpPr>
        <p:spPr>
          <a:xfrm>
            <a:off x="4095894" y="4169738"/>
            <a:ext cx="1441306" cy="93566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Leveldb::  	</a:t>
            </a:r>
          </a:p>
          <a:p>
            <a:pPr algn="ctr"/>
            <a:r>
              <a:rPr lang="en-US" altLang="zh-CN" sz="1400" dirty="0"/>
              <a:t>MemTable::</a:t>
            </a:r>
          </a:p>
          <a:p>
            <a:pPr algn="ctr"/>
            <a:r>
              <a:rPr lang="en-US" altLang="zh-CN" sz="1400" dirty="0"/>
              <a:t>KeyComparator</a:t>
            </a:r>
            <a:endParaRPr lang="zh-CN" altLang="en-US" sz="1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81C1D27-1B5F-19B6-2A78-05313A3C9D79}"/>
              </a:ext>
            </a:extLst>
          </p:cNvPr>
          <p:cNvSpPr/>
          <p:nvPr/>
        </p:nvSpPr>
        <p:spPr>
          <a:xfrm>
            <a:off x="6299344" y="4416142"/>
            <a:ext cx="2146156" cy="4889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Leveldb::  </a:t>
            </a:r>
          </a:p>
          <a:p>
            <a:pPr algn="ctr"/>
            <a:r>
              <a:rPr lang="en-US" altLang="zh-CN" sz="1400" dirty="0"/>
              <a:t>InternalKeyComparator</a:t>
            </a:r>
            <a:endParaRPr lang="zh-CN" altLang="en-US" sz="1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49BB99F-026A-4673-2661-CE31C92993E1}"/>
              </a:ext>
            </a:extLst>
          </p:cNvPr>
          <p:cNvSpPr/>
          <p:nvPr/>
        </p:nvSpPr>
        <p:spPr>
          <a:xfrm>
            <a:off x="9582150" y="4416142"/>
            <a:ext cx="1485900" cy="4889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Leveldb::  </a:t>
            </a:r>
          </a:p>
          <a:p>
            <a:pPr algn="ctr"/>
            <a:r>
              <a:rPr lang="en-US" altLang="zh-CN" sz="1400" dirty="0"/>
              <a:t>Comparator</a:t>
            </a:r>
            <a:endParaRPr lang="zh-CN" altLang="en-US" sz="1400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B6468F40-7B96-1532-6D93-21E012680C49}"/>
              </a:ext>
            </a:extLst>
          </p:cNvPr>
          <p:cNvCxnSpPr/>
          <p:nvPr/>
        </p:nvCxnSpPr>
        <p:spPr>
          <a:xfrm flipV="1">
            <a:off x="1231900" y="2876550"/>
            <a:ext cx="863600" cy="5524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6C435FD-8C6F-D485-E2CD-30E9BC207626}"/>
              </a:ext>
            </a:extLst>
          </p:cNvPr>
          <p:cNvCxnSpPr/>
          <p:nvPr/>
        </p:nvCxnSpPr>
        <p:spPr>
          <a:xfrm flipV="1">
            <a:off x="3257694" y="1855469"/>
            <a:ext cx="863600" cy="55245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B6F48E7-CC1C-EFD7-DE55-3DC8B35462B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219450" y="2568575"/>
            <a:ext cx="155663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D5623FD5-637D-082D-146D-509EC284A281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308350" y="2813050"/>
            <a:ext cx="895495" cy="57660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E1E70F32-68A1-CEE9-87DD-37D151E22753}"/>
              </a:ext>
            </a:extLst>
          </p:cNvPr>
          <p:cNvCxnSpPr>
            <a:cxnSpLocks/>
          </p:cNvCxnSpPr>
          <p:nvPr/>
        </p:nvCxnSpPr>
        <p:spPr>
          <a:xfrm flipV="1">
            <a:off x="1227562" y="3492500"/>
            <a:ext cx="2893732" cy="17337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141C41AF-C2DC-AB8E-1968-2BE77F7D3A48}"/>
              </a:ext>
            </a:extLst>
          </p:cNvPr>
          <p:cNvCxnSpPr>
            <a:cxnSpLocks/>
          </p:cNvCxnSpPr>
          <p:nvPr/>
        </p:nvCxnSpPr>
        <p:spPr>
          <a:xfrm>
            <a:off x="3219450" y="2919094"/>
            <a:ext cx="822768" cy="153098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746460E4-F1D3-10F5-2831-984A44D02EC9}"/>
              </a:ext>
            </a:extLst>
          </p:cNvPr>
          <p:cNvCxnSpPr>
            <a:cxnSpLocks/>
          </p:cNvCxnSpPr>
          <p:nvPr/>
        </p:nvCxnSpPr>
        <p:spPr>
          <a:xfrm>
            <a:off x="5590876" y="4660617"/>
            <a:ext cx="638474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BC0748AD-3C94-96BA-20AF-F5E7712C1868}"/>
              </a:ext>
            </a:extLst>
          </p:cNvPr>
          <p:cNvCxnSpPr>
            <a:cxnSpLocks/>
          </p:cNvCxnSpPr>
          <p:nvPr/>
        </p:nvCxnSpPr>
        <p:spPr>
          <a:xfrm>
            <a:off x="8526565" y="4660617"/>
            <a:ext cx="960335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73B8D9B-BB9A-AECC-958F-822D77C0C97E}"/>
              </a:ext>
            </a:extLst>
          </p:cNvPr>
          <p:cNvCxnSpPr>
            <a:cxnSpLocks/>
          </p:cNvCxnSpPr>
          <p:nvPr/>
        </p:nvCxnSpPr>
        <p:spPr>
          <a:xfrm>
            <a:off x="1202162" y="3827462"/>
            <a:ext cx="2840056" cy="78786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920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3A5E5-8A22-4644-6F8B-CD9255123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2F708A6-9819-342C-926B-7F0DCE700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16</a:t>
            </a:fld>
            <a:endParaRPr kumimoji="1" lang="ko-KR" altLang="en-US"/>
          </a:p>
        </p:txBody>
      </p:sp>
      <p:pic>
        <p:nvPicPr>
          <p:cNvPr id="2054" name="Picture 6" descr="감사합니다 Thank You GIF - 감사합니다 Thank You Jerry - Discover &amp; Share GIFs">
            <a:extLst>
              <a:ext uri="{FF2B5EF4-FFF2-40B4-BE49-F238E27FC236}">
                <a16:creationId xmlns:a16="http://schemas.microsoft.com/office/drawing/2014/main" id="{062082CB-077A-A52E-10F7-20008D9E9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7869" y="3498574"/>
            <a:ext cx="2818986" cy="2818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감사합니다 이미지 모음">
            <a:extLst>
              <a:ext uri="{FF2B5EF4-FFF2-40B4-BE49-F238E27FC236}">
                <a16:creationId xmlns:a16="http://schemas.microsoft.com/office/drawing/2014/main" id="{E550C1FA-B4FB-2F72-EE61-2A7E617D61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05" r="257" b="13899"/>
          <a:stretch/>
        </p:blipFill>
        <p:spPr bwMode="auto">
          <a:xfrm>
            <a:off x="586408" y="1683026"/>
            <a:ext cx="5741505" cy="2226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083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EF0E99F-C6A3-C547-AFCE-891B8C2B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2</a:t>
            </a:fld>
            <a:endParaRPr kumimoji="1"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97BADB0-1628-114C-95D8-D6EADE177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Contents:</a:t>
            </a:r>
            <a:br>
              <a:rPr kumimoji="1" lang="en-US" altLang="ko-KR" dirty="0"/>
            </a:br>
            <a:br>
              <a:rPr kumimoji="1" lang="en-US" altLang="ko-KR" dirty="0"/>
            </a:br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bench:</a:t>
            </a:r>
            <a:br>
              <a:rPr kumimoji="1" lang="en-US" altLang="zh-CN" dirty="0"/>
            </a:br>
            <a:r>
              <a:rPr kumimoji="1" lang="en-US" altLang="zh-CN" dirty="0"/>
              <a:t>	fillseq &amp; fillrandom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	write_buffer_size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	max_file_size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	</a:t>
            </a:r>
            <a:r>
              <a:rPr lang="en-US" altLang="zh-CN" dirty="0"/>
              <a:t> Summarize</a:t>
            </a:r>
            <a:br>
              <a:rPr kumimoji="1" lang="en-US" altLang="zh-CN" dirty="0"/>
            </a:b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Code flow in memtable.cc</a:t>
            </a:r>
            <a:br>
              <a:rPr kumimoji="1" lang="en-US" altLang="zh-CN" dirty="0"/>
            </a:br>
            <a:r>
              <a:rPr kumimoji="1" lang="en-US" altLang="zh-CN" dirty="0"/>
              <a:t>	(incomplete)</a:t>
            </a:r>
            <a:endParaRPr kumimoji="1"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E0ED87-DE43-804F-8D88-BABE7EC4DA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6208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29AD8D-BCFC-3ADC-C6FF-875FB99E3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A3D349B-A17B-57D4-DE19-651D9B2C7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</a:t>
            </a:fld>
            <a:endParaRPr kumimoji="1" lang="ko-KR" altLang="en-US"/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407A4C62-ED7E-FDFF-3CC5-7BC1CEE56274}"/>
              </a:ext>
            </a:extLst>
          </p:cNvPr>
          <p:cNvSpPr txBox="1">
            <a:spLocks/>
          </p:cNvSpPr>
          <p:nvPr/>
        </p:nvSpPr>
        <p:spPr>
          <a:xfrm>
            <a:off x="506896" y="1509090"/>
            <a:ext cx="11102008" cy="713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00100" indent="-34290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57300" indent="-34290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시스템 서체 일반체"/>
              <a:buChar char="-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57350" indent="-28575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14550" indent="-285750" algn="l" defTabSz="914400" rtl="0" eaLnBrk="1" latinLnBrk="1" hangingPunct="1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ü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/>
              <a:t>These are the key research points</a:t>
            </a:r>
            <a:endParaRPr kumimoji="1" lang="ko-KR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E16B825-EA13-CBFB-346D-316DD09348B6}"/>
              </a:ext>
            </a:extLst>
          </p:cNvPr>
          <p:cNvSpPr txBox="1"/>
          <p:nvPr/>
        </p:nvSpPr>
        <p:spPr>
          <a:xfrm>
            <a:off x="1016870" y="3244334"/>
            <a:ext cx="9364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Why write_buffer_size gets bigger, the fillrandom latency gets better? 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B66EB3-2BC7-3255-3CFE-E9413ADB4997}"/>
              </a:ext>
            </a:extLst>
          </p:cNvPr>
          <p:cNvSpPr txBox="1"/>
          <p:nvPr/>
        </p:nvSpPr>
        <p:spPr>
          <a:xfrm>
            <a:off x="1016871" y="4097923"/>
            <a:ext cx="9364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Why max_file_size gets bigger, the fillrandom latency gets better? 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14AFCA5-0EE9-9CDA-EF3F-1DF0CF4BA7AC}"/>
              </a:ext>
            </a:extLst>
          </p:cNvPr>
          <p:cNvSpPr txBox="1"/>
          <p:nvPr/>
        </p:nvSpPr>
        <p:spPr>
          <a:xfrm>
            <a:off x="1016872" y="2390746"/>
            <a:ext cx="9364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Why is the latency of fillrandom slower than that of fillseq?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0696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726B9E-2CC0-7030-FB71-4E1F7E838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332BB60-1A1C-CABE-FEAB-03402F08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4</a:t>
            </a:fld>
            <a:endParaRPr kumimoji="1" lang="ko-KR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86EFB57-6DAF-127C-64F2-DD8A774D9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705965"/>
          </a:xfrm>
        </p:spPr>
        <p:txBody>
          <a:bodyPr/>
          <a:lstStyle/>
          <a:p>
            <a:r>
              <a:rPr lang="en-US" altLang="zh-CN" dirty="0"/>
              <a:t>fillseq &amp; fillrandom</a:t>
            </a:r>
            <a:endParaRPr lang="zh-CN" altLang="en-US" dirty="0"/>
          </a:p>
        </p:txBody>
      </p:sp>
      <p:pic>
        <p:nvPicPr>
          <p:cNvPr id="5" name="内容占位符 5">
            <a:extLst>
              <a:ext uri="{FF2B5EF4-FFF2-40B4-BE49-F238E27FC236}">
                <a16:creationId xmlns:a16="http://schemas.microsoft.com/office/drawing/2014/main" id="{093E7181-1D2F-1DAE-04C2-64D19485E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896" y="2077402"/>
            <a:ext cx="5997759" cy="402842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3F1BC6D-B490-70BA-57EB-0134A163878C}"/>
              </a:ext>
            </a:extLst>
          </p:cNvPr>
          <p:cNvSpPr txBox="1"/>
          <p:nvPr/>
        </p:nvSpPr>
        <p:spPr>
          <a:xfrm>
            <a:off x="6504655" y="4175025"/>
            <a:ext cx="315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k=0,k=1,k=2,k=3,k=4……</a:t>
            </a:r>
            <a:endParaRPr lang="zh-CN" altLang="en-US" dirty="0"/>
          </a:p>
        </p:txBody>
      </p:sp>
      <p:sp>
        <p:nvSpPr>
          <p:cNvPr id="8" name="箭头: 下 7">
            <a:extLst>
              <a:ext uri="{FF2B5EF4-FFF2-40B4-BE49-F238E27FC236}">
                <a16:creationId xmlns:a16="http://schemas.microsoft.com/office/drawing/2014/main" id="{E7305C7F-6DEE-969E-2984-B80082D53E0B}"/>
              </a:ext>
            </a:extLst>
          </p:cNvPr>
          <p:cNvSpPr/>
          <p:nvPr/>
        </p:nvSpPr>
        <p:spPr>
          <a:xfrm>
            <a:off x="1634066" y="4351866"/>
            <a:ext cx="93133" cy="4514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下 11">
            <a:extLst>
              <a:ext uri="{FF2B5EF4-FFF2-40B4-BE49-F238E27FC236}">
                <a16:creationId xmlns:a16="http://schemas.microsoft.com/office/drawing/2014/main" id="{9A2290F3-26B2-534B-459A-0D8E12CF7A40}"/>
              </a:ext>
            </a:extLst>
          </p:cNvPr>
          <p:cNvSpPr/>
          <p:nvPr/>
        </p:nvSpPr>
        <p:spPr>
          <a:xfrm>
            <a:off x="2472266" y="4351866"/>
            <a:ext cx="93133" cy="4514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下 15">
            <a:extLst>
              <a:ext uri="{FF2B5EF4-FFF2-40B4-BE49-F238E27FC236}">
                <a16:creationId xmlns:a16="http://schemas.microsoft.com/office/drawing/2014/main" id="{D51F6DB1-A6E7-72E6-1262-AFC478F4DE52}"/>
              </a:ext>
            </a:extLst>
          </p:cNvPr>
          <p:cNvSpPr/>
          <p:nvPr/>
        </p:nvSpPr>
        <p:spPr>
          <a:xfrm>
            <a:off x="1648066" y="5123187"/>
            <a:ext cx="93133" cy="4514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下 20">
            <a:extLst>
              <a:ext uri="{FF2B5EF4-FFF2-40B4-BE49-F238E27FC236}">
                <a16:creationId xmlns:a16="http://schemas.microsoft.com/office/drawing/2014/main" id="{803CB329-B8E3-F79E-05C9-14F4A3254E31}"/>
              </a:ext>
            </a:extLst>
          </p:cNvPr>
          <p:cNvSpPr/>
          <p:nvPr/>
        </p:nvSpPr>
        <p:spPr>
          <a:xfrm>
            <a:off x="2427813" y="5111645"/>
            <a:ext cx="93133" cy="4514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箭头: 下 25">
            <a:extLst>
              <a:ext uri="{FF2B5EF4-FFF2-40B4-BE49-F238E27FC236}">
                <a16:creationId xmlns:a16="http://schemas.microsoft.com/office/drawing/2014/main" id="{27B8B596-A8D2-1268-A50C-A2EE78645D50}"/>
              </a:ext>
            </a:extLst>
          </p:cNvPr>
          <p:cNvSpPr/>
          <p:nvPr/>
        </p:nvSpPr>
        <p:spPr>
          <a:xfrm>
            <a:off x="3579592" y="4351866"/>
            <a:ext cx="93133" cy="4514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箭头: 下 27">
            <a:extLst>
              <a:ext uri="{FF2B5EF4-FFF2-40B4-BE49-F238E27FC236}">
                <a16:creationId xmlns:a16="http://schemas.microsoft.com/office/drawing/2014/main" id="{14D04398-1864-B70B-2D25-9BADA03D68A1}"/>
              </a:ext>
            </a:extLst>
          </p:cNvPr>
          <p:cNvSpPr/>
          <p:nvPr/>
        </p:nvSpPr>
        <p:spPr>
          <a:xfrm>
            <a:off x="4133166" y="5111645"/>
            <a:ext cx="93133" cy="4514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81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232 -0.00579 C -0.02226 0.00231 -0.12539 0.01991 -0.16588 -0.01806 C -0.20638 -0.05602 -0.20052 -0.1831 -0.20052 -0.2331 C -0.20052 -0.27037 -0.4526 -0.20185 -0.4526 -0.23935 " pathEditMode="relative" rAng="10800000" ptsTypes="AA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740" y="-1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 animBg="1"/>
      <p:bldP spid="12" grpId="0" animBg="1"/>
      <p:bldP spid="16" grpId="0" animBg="1"/>
      <p:bldP spid="21" grpId="0" animBg="1"/>
      <p:bldP spid="26" grpId="0" animBg="1"/>
      <p:bldP spid="2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1A00029-F48D-D553-C23E-02FF8C846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5</a:t>
            </a:fld>
            <a:endParaRPr kumimoji="1" lang="ko-KR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B32F1631-E9F5-9966-93D2-CCBB6E21E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38" y="220663"/>
            <a:ext cx="8877300" cy="830262"/>
          </a:xfrm>
        </p:spPr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5F5B6E55-6B71-C4B1-FC74-62E27CA8D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705965"/>
          </a:xfrm>
        </p:spPr>
        <p:txBody>
          <a:bodyPr/>
          <a:lstStyle/>
          <a:p>
            <a:r>
              <a:rPr lang="en-US" altLang="zh-CN" dirty="0"/>
              <a:t>fillseq &amp; fillrandom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FD5E89A-0F2D-3A0A-BC68-3B14F0F77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71" y="2137739"/>
            <a:ext cx="3411117" cy="2139994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55144AFA-6375-6229-05BC-FB83F34B088F}"/>
              </a:ext>
            </a:extLst>
          </p:cNvPr>
          <p:cNvGrpSpPr/>
          <p:nvPr/>
        </p:nvGrpSpPr>
        <p:grpSpPr>
          <a:xfrm>
            <a:off x="3562988" y="3641572"/>
            <a:ext cx="5187313" cy="567312"/>
            <a:chOff x="3562988" y="3641572"/>
            <a:chExt cx="5187313" cy="567312"/>
          </a:xfrm>
        </p:grpSpPr>
        <p:sp>
          <p:nvSpPr>
            <p:cNvPr id="11" name="箭头: 右 10">
              <a:extLst>
                <a:ext uri="{FF2B5EF4-FFF2-40B4-BE49-F238E27FC236}">
                  <a16:creationId xmlns:a16="http://schemas.microsoft.com/office/drawing/2014/main" id="{C0C9EC68-6374-7B3E-7D14-FA0A5CBCAAAC}"/>
                </a:ext>
              </a:extLst>
            </p:cNvPr>
            <p:cNvSpPr/>
            <p:nvPr/>
          </p:nvSpPr>
          <p:spPr>
            <a:xfrm>
              <a:off x="3562988" y="3650084"/>
              <a:ext cx="397934" cy="5588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CE01EE03-E794-98E8-4465-3D16A260AA8F}"/>
                </a:ext>
              </a:extLst>
            </p:cNvPr>
            <p:cNvSpPr/>
            <p:nvPr/>
          </p:nvSpPr>
          <p:spPr>
            <a:xfrm>
              <a:off x="4485216" y="3660497"/>
              <a:ext cx="905934" cy="44234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0~80</a:t>
              </a:r>
              <a:endParaRPr lang="zh-CN" altLang="en-US" dirty="0"/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2D814ADA-C8D6-D6EC-B556-486AB027C309}"/>
                </a:ext>
              </a:extLst>
            </p:cNvPr>
            <p:cNvSpPr/>
            <p:nvPr/>
          </p:nvSpPr>
          <p:spPr>
            <a:xfrm>
              <a:off x="5604933" y="3650084"/>
              <a:ext cx="905934" cy="44234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10~75</a:t>
              </a:r>
              <a:endParaRPr lang="zh-CN" altLang="en-US" dirty="0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90C2183-4D06-E84B-EE95-4A700602AD28}"/>
                </a:ext>
              </a:extLst>
            </p:cNvPr>
            <p:cNvSpPr/>
            <p:nvPr/>
          </p:nvSpPr>
          <p:spPr>
            <a:xfrm>
              <a:off x="6724650" y="3641572"/>
              <a:ext cx="905934" cy="44234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5~90</a:t>
              </a:r>
              <a:endParaRPr lang="zh-CN" altLang="en-US" dirty="0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9B83D82D-D7D2-0E74-9D7A-E9F43315B4A9}"/>
                </a:ext>
              </a:extLst>
            </p:cNvPr>
            <p:cNvSpPr/>
            <p:nvPr/>
          </p:nvSpPr>
          <p:spPr>
            <a:xfrm>
              <a:off x="7844367" y="3641572"/>
              <a:ext cx="905934" cy="44234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1~66</a:t>
              </a:r>
              <a:endParaRPr lang="zh-CN" altLang="en-US" dirty="0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CFD9217-FBA6-B963-1F66-39F0AED27E23}"/>
              </a:ext>
            </a:extLst>
          </p:cNvPr>
          <p:cNvGrpSpPr/>
          <p:nvPr/>
        </p:nvGrpSpPr>
        <p:grpSpPr>
          <a:xfrm>
            <a:off x="4792133" y="4168936"/>
            <a:ext cx="3598336" cy="903063"/>
            <a:chOff x="4792133" y="4168936"/>
            <a:chExt cx="3598336" cy="903063"/>
          </a:xfrm>
        </p:grpSpPr>
        <p:sp>
          <p:nvSpPr>
            <p:cNvPr id="16" name="左大括号 15">
              <a:extLst>
                <a:ext uri="{FF2B5EF4-FFF2-40B4-BE49-F238E27FC236}">
                  <a16:creationId xmlns:a16="http://schemas.microsoft.com/office/drawing/2014/main" id="{81EC8D6A-ADE2-43E1-64D2-9BFCEC06EBA0}"/>
                </a:ext>
              </a:extLst>
            </p:cNvPr>
            <p:cNvSpPr/>
            <p:nvPr/>
          </p:nvSpPr>
          <p:spPr>
            <a:xfrm rot="16200000">
              <a:off x="6370127" y="2590942"/>
              <a:ext cx="442348" cy="3598336"/>
            </a:xfrm>
            <a:prstGeom prst="leftBrac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655D4BDC-3949-2DC5-1654-33A2141ADE43}"/>
                </a:ext>
              </a:extLst>
            </p:cNvPr>
            <p:cNvSpPr/>
            <p:nvPr/>
          </p:nvSpPr>
          <p:spPr>
            <a:xfrm>
              <a:off x="5219701" y="4629650"/>
              <a:ext cx="2743200" cy="44234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memory</a:t>
              </a:r>
              <a:endParaRPr lang="zh-CN" altLang="en-US" dirty="0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CD3E655-933B-F33E-9925-F13FEC016FB8}"/>
              </a:ext>
            </a:extLst>
          </p:cNvPr>
          <p:cNvGrpSpPr/>
          <p:nvPr/>
        </p:nvGrpSpPr>
        <p:grpSpPr>
          <a:xfrm>
            <a:off x="1839814" y="4642946"/>
            <a:ext cx="3231719" cy="780394"/>
            <a:chOff x="1839814" y="4642946"/>
            <a:chExt cx="3231719" cy="780394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4442982F-4CED-1A47-AE48-81451DA688A0}"/>
                </a:ext>
              </a:extLst>
            </p:cNvPr>
            <p:cNvSpPr/>
            <p:nvPr/>
          </p:nvSpPr>
          <p:spPr>
            <a:xfrm>
              <a:off x="1839814" y="4980991"/>
              <a:ext cx="1651000" cy="44234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 in level 1</a:t>
              </a:r>
              <a:endParaRPr lang="zh-CN" altLang="en-US" dirty="0"/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DB12684C-DA96-D4C7-5B27-4E560EA7913C}"/>
                </a:ext>
              </a:extLst>
            </p:cNvPr>
            <p:cNvSpPr/>
            <p:nvPr/>
          </p:nvSpPr>
          <p:spPr>
            <a:xfrm>
              <a:off x="2309922" y="4807832"/>
              <a:ext cx="1651000" cy="44234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 in level 1</a:t>
              </a:r>
              <a:endParaRPr lang="zh-CN" altLang="en-US" dirty="0"/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F3DCC9C1-5D8F-49FF-97A5-10E5F9425E31}"/>
                </a:ext>
              </a:extLst>
            </p:cNvPr>
            <p:cNvSpPr/>
            <p:nvPr/>
          </p:nvSpPr>
          <p:spPr>
            <a:xfrm>
              <a:off x="2780030" y="4642946"/>
              <a:ext cx="1651000" cy="44234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 in level 1</a:t>
              </a:r>
              <a:endParaRPr lang="zh-CN" altLang="en-US" dirty="0"/>
            </a:p>
          </p:txBody>
        </p:sp>
        <p:sp>
          <p:nvSpPr>
            <p:cNvPr id="21" name="箭头: 右 20">
              <a:extLst>
                <a:ext uri="{FF2B5EF4-FFF2-40B4-BE49-F238E27FC236}">
                  <a16:creationId xmlns:a16="http://schemas.microsoft.com/office/drawing/2014/main" id="{EB52B558-087D-C926-7845-32401898764C}"/>
                </a:ext>
              </a:extLst>
            </p:cNvPr>
            <p:cNvSpPr/>
            <p:nvPr/>
          </p:nvSpPr>
          <p:spPr>
            <a:xfrm>
              <a:off x="4580467" y="4776138"/>
              <a:ext cx="491066" cy="26416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箭头: 下 21">
            <a:extLst>
              <a:ext uri="{FF2B5EF4-FFF2-40B4-BE49-F238E27FC236}">
                <a16:creationId xmlns:a16="http://schemas.microsoft.com/office/drawing/2014/main" id="{42585C8D-76FF-3A5B-BFAA-E7BC02FE4234}"/>
              </a:ext>
            </a:extLst>
          </p:cNvPr>
          <p:cNvSpPr/>
          <p:nvPr/>
        </p:nvSpPr>
        <p:spPr>
          <a:xfrm>
            <a:off x="6366934" y="5249923"/>
            <a:ext cx="448733" cy="4423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D921CEC-60B2-33A9-D3D1-4B2A9ED9AE22}"/>
              </a:ext>
            </a:extLst>
          </p:cNvPr>
          <p:cNvSpPr/>
          <p:nvPr/>
        </p:nvSpPr>
        <p:spPr>
          <a:xfrm>
            <a:off x="5892800" y="5764301"/>
            <a:ext cx="1430867" cy="4423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sst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ACED81D-9DA3-58C7-9C9D-7A183EB2C8F8}"/>
              </a:ext>
            </a:extLst>
          </p:cNvPr>
          <p:cNvSpPr txBox="1"/>
          <p:nvPr/>
        </p:nvSpPr>
        <p:spPr>
          <a:xfrm>
            <a:off x="4725988" y="2551289"/>
            <a:ext cx="5122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Latency of fillrandom is slower than that of fillseq</a:t>
            </a:r>
            <a:endParaRPr lang="zh-CN" altLang="en-US" dirty="0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6E1E40BF-4894-408F-4813-B62B332CC909}"/>
              </a:ext>
            </a:extLst>
          </p:cNvPr>
          <p:cNvSpPr/>
          <p:nvPr/>
        </p:nvSpPr>
        <p:spPr>
          <a:xfrm>
            <a:off x="7452895" y="5764300"/>
            <a:ext cx="1430867" cy="4423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sst</a:t>
            </a:r>
            <a:endParaRPr lang="zh-CN" altLang="en-US" dirty="0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0F56A408-5E40-7189-237F-102407C750CB}"/>
              </a:ext>
            </a:extLst>
          </p:cNvPr>
          <p:cNvSpPr/>
          <p:nvPr/>
        </p:nvSpPr>
        <p:spPr>
          <a:xfrm>
            <a:off x="4332705" y="5774714"/>
            <a:ext cx="1430867" cy="4423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4352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7" grpId="0"/>
      <p:bldP spid="28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B5E286-6948-880F-D230-4C203E54D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2F8650F-56BE-3C78-FB0B-DFC0B0796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6</a:t>
            </a:fld>
            <a:endParaRPr kumimoji="1" lang="ko-KR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F01439-3034-CB3F-BD52-E100979BB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505977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Why write_buffer_size gets bigger, the fillrandom latency gets better? </a:t>
            </a:r>
            <a:endParaRPr lang="zh-CN" altLang="en-US" sz="2400" dirty="0"/>
          </a:p>
          <a:p>
            <a:endParaRPr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F963B8E5-1F23-B89A-FA6C-76A37E3CBA83}"/>
              </a:ext>
            </a:extLst>
          </p:cNvPr>
          <p:cNvGrpSpPr/>
          <p:nvPr/>
        </p:nvGrpSpPr>
        <p:grpSpPr>
          <a:xfrm>
            <a:off x="728342" y="2186846"/>
            <a:ext cx="8799620" cy="3889019"/>
            <a:chOff x="288076" y="2110646"/>
            <a:chExt cx="8799620" cy="3889019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777AF5D5-6017-E9FF-B140-32B764E3114A}"/>
                </a:ext>
              </a:extLst>
            </p:cNvPr>
            <p:cNvGrpSpPr/>
            <p:nvPr/>
          </p:nvGrpSpPr>
          <p:grpSpPr>
            <a:xfrm>
              <a:off x="2040466" y="2110646"/>
              <a:ext cx="2686897" cy="279400"/>
              <a:chOff x="1769533" y="2599267"/>
              <a:chExt cx="2686897" cy="279400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32060A7D-6B8A-6EF3-5EAD-5460DEE1C590}"/>
                  </a:ext>
                </a:extLst>
              </p:cNvPr>
              <p:cNvSpPr/>
              <p:nvPr/>
            </p:nvSpPr>
            <p:spPr>
              <a:xfrm>
                <a:off x="1769533" y="2599267"/>
                <a:ext cx="1253067" cy="279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memtable</a:t>
                </a:r>
                <a:endParaRPr lang="zh-CN" altLang="en-US" dirty="0"/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846F84DF-0CB2-1273-F6A7-FDDFC756425A}"/>
                  </a:ext>
                </a:extLst>
              </p:cNvPr>
              <p:cNvSpPr/>
              <p:nvPr/>
            </p:nvSpPr>
            <p:spPr>
              <a:xfrm>
                <a:off x="3203363" y="2599267"/>
                <a:ext cx="1253067" cy="279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memtable</a:t>
                </a:r>
                <a:endParaRPr lang="zh-CN" altLang="en-US" dirty="0"/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C1D6C090-2FF8-F64D-32A5-D9E68D8944A1}"/>
                </a:ext>
              </a:extLst>
            </p:cNvPr>
            <p:cNvGrpSpPr/>
            <p:nvPr/>
          </p:nvGrpSpPr>
          <p:grpSpPr>
            <a:xfrm>
              <a:off x="2040466" y="2485626"/>
              <a:ext cx="2686897" cy="279400"/>
              <a:chOff x="1769533" y="2599267"/>
              <a:chExt cx="2686897" cy="27940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9A08C2F0-5C1E-0BB6-D647-017BD21022A5}"/>
                  </a:ext>
                </a:extLst>
              </p:cNvPr>
              <p:cNvSpPr/>
              <p:nvPr/>
            </p:nvSpPr>
            <p:spPr>
              <a:xfrm>
                <a:off x="1769533" y="2599267"/>
                <a:ext cx="1253067" cy="279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immutable</a:t>
                </a:r>
                <a:endParaRPr lang="zh-CN" altLang="en-US" dirty="0"/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27291187-FC57-35F6-3E82-45F254AD5520}"/>
                  </a:ext>
                </a:extLst>
              </p:cNvPr>
              <p:cNvSpPr/>
              <p:nvPr/>
            </p:nvSpPr>
            <p:spPr>
              <a:xfrm>
                <a:off x="3203363" y="2599267"/>
                <a:ext cx="1253067" cy="279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immutable</a:t>
                </a:r>
                <a:endParaRPr lang="zh-CN" altLang="en-US" dirty="0"/>
              </a:p>
            </p:txBody>
          </p:sp>
        </p:grp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EF4B0D23-42BA-C8E3-C839-F543C380F2AB}"/>
                </a:ext>
              </a:extLst>
            </p:cNvPr>
            <p:cNvCxnSpPr/>
            <p:nvPr/>
          </p:nvCxnSpPr>
          <p:spPr>
            <a:xfrm>
              <a:off x="939800" y="2904067"/>
              <a:ext cx="7230534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9BCC9E8-FC4F-73E6-44DB-010163DB8976}"/>
                </a:ext>
              </a:extLst>
            </p:cNvPr>
            <p:cNvSpPr txBox="1"/>
            <p:nvPr/>
          </p:nvSpPr>
          <p:spPr>
            <a:xfrm>
              <a:off x="288076" y="3174156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0</a:t>
              </a:r>
              <a:endParaRPr lang="zh-CN" altLang="en-US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0FDC8159-A82F-6D24-8910-AC78BBAB93BE}"/>
                </a:ext>
              </a:extLst>
            </p:cNvPr>
            <p:cNvSpPr txBox="1"/>
            <p:nvPr/>
          </p:nvSpPr>
          <p:spPr>
            <a:xfrm>
              <a:off x="288076" y="2264647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memtable</a:t>
              </a:r>
              <a:endParaRPr lang="zh-CN" altLang="en-US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18BBFC4-78BF-2B15-6529-4C4AFB97556A}"/>
                </a:ext>
              </a:extLst>
            </p:cNvPr>
            <p:cNvSpPr/>
            <p:nvPr/>
          </p:nvSpPr>
          <p:spPr>
            <a:xfrm>
              <a:off x="1913467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A7B6494-8495-2A2F-4937-DB263B0E0191}"/>
                </a:ext>
              </a:extLst>
            </p:cNvPr>
            <p:cNvSpPr/>
            <p:nvPr/>
          </p:nvSpPr>
          <p:spPr>
            <a:xfrm>
              <a:off x="3122887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89526B7-BA56-A1F4-3F69-0D9064ED5FB5}"/>
                </a:ext>
              </a:extLst>
            </p:cNvPr>
            <p:cNvSpPr/>
            <p:nvPr/>
          </p:nvSpPr>
          <p:spPr>
            <a:xfrm>
              <a:off x="4332307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D46CF27-A5B2-3DD0-15E2-4A1818BAF4CB}"/>
                </a:ext>
              </a:extLst>
            </p:cNvPr>
            <p:cNvSpPr/>
            <p:nvPr/>
          </p:nvSpPr>
          <p:spPr>
            <a:xfrm>
              <a:off x="5541433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1AB383F-1E0C-4E4C-BC17-CEA6FB8ABF22}"/>
                </a:ext>
              </a:extLst>
            </p:cNvPr>
            <p:cNvSpPr txBox="1"/>
            <p:nvPr/>
          </p:nvSpPr>
          <p:spPr>
            <a:xfrm>
              <a:off x="7079449" y="3116911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8MB</a:t>
              </a:r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F2F495A-219E-6AFF-2620-21BE2B6C35A6}"/>
                </a:ext>
              </a:extLst>
            </p:cNvPr>
            <p:cNvSpPr txBox="1"/>
            <p:nvPr/>
          </p:nvSpPr>
          <p:spPr>
            <a:xfrm>
              <a:off x="288076" y="3662729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1</a:t>
              </a:r>
              <a:endParaRPr lang="zh-CN" altLang="en-US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9164673C-4C2A-AC3A-AC91-CD869BEDD4D9}"/>
                </a:ext>
              </a:extLst>
            </p:cNvPr>
            <p:cNvSpPr/>
            <p:nvPr/>
          </p:nvSpPr>
          <p:spPr>
            <a:xfrm>
              <a:off x="1913467" y="3687776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6B08F6B-8D05-64A3-8466-85257DCD2693}"/>
                </a:ext>
              </a:extLst>
            </p:cNvPr>
            <p:cNvSpPr txBox="1"/>
            <p:nvPr/>
          </p:nvSpPr>
          <p:spPr>
            <a:xfrm>
              <a:off x="7079449" y="3630531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10MB</a:t>
              </a:r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88D6267-F047-7B63-C1EF-78BC163B8E2D}"/>
                </a:ext>
              </a:extLst>
            </p:cNvPr>
            <p:cNvSpPr txBox="1"/>
            <p:nvPr/>
          </p:nvSpPr>
          <p:spPr>
            <a:xfrm>
              <a:off x="288076" y="4150200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2</a:t>
              </a:r>
              <a:endParaRPr lang="zh-CN" altLang="en-US" dirty="0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EAF4DEC-763A-E6B8-9846-81725EA2E347}"/>
                </a:ext>
              </a:extLst>
            </p:cNvPr>
            <p:cNvSpPr/>
            <p:nvPr/>
          </p:nvSpPr>
          <p:spPr>
            <a:xfrm>
              <a:off x="1913467" y="4201370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BE948F6-8609-10D6-AEF1-A329099D55DD}"/>
                </a:ext>
              </a:extLst>
            </p:cNvPr>
            <p:cNvSpPr txBox="1"/>
            <p:nvPr/>
          </p:nvSpPr>
          <p:spPr>
            <a:xfrm>
              <a:off x="7079449" y="4144112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10MB</a:t>
              </a:r>
              <a:endParaRPr lang="zh-CN" altLang="en-US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8403483-7AD5-8227-EB64-59CF05F8A4D7}"/>
                </a:ext>
              </a:extLst>
            </p:cNvPr>
            <p:cNvSpPr txBox="1"/>
            <p:nvPr/>
          </p:nvSpPr>
          <p:spPr>
            <a:xfrm>
              <a:off x="288076" y="4637671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3</a:t>
              </a:r>
              <a:endParaRPr lang="zh-CN" altLang="en-US" dirty="0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A8CD7EE-6562-ACFB-DFCB-77FEA5268162}"/>
                </a:ext>
              </a:extLst>
            </p:cNvPr>
            <p:cNvSpPr/>
            <p:nvPr/>
          </p:nvSpPr>
          <p:spPr>
            <a:xfrm>
              <a:off x="1913467" y="4685760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0BBEE3B-5474-F23E-EEA5-6E706F3255C8}"/>
                </a:ext>
              </a:extLst>
            </p:cNvPr>
            <p:cNvSpPr txBox="1"/>
            <p:nvPr/>
          </p:nvSpPr>
          <p:spPr>
            <a:xfrm>
              <a:off x="7079449" y="4625954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100MB</a:t>
              </a:r>
              <a:endParaRPr lang="zh-CN" altLang="en-US" dirty="0"/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AB07E371-F3F5-84FC-A4A0-6C7FA650D8AA}"/>
                </a:ext>
              </a:extLst>
            </p:cNvPr>
            <p:cNvCxnSpPr>
              <a:cxnSpLocks/>
            </p:cNvCxnSpPr>
            <p:nvPr/>
          </p:nvCxnSpPr>
          <p:spPr>
            <a:xfrm>
              <a:off x="4275667" y="5007003"/>
              <a:ext cx="0" cy="623330"/>
            </a:xfrm>
            <a:prstGeom prst="line">
              <a:avLst/>
            </a:prstGeom>
            <a:ln w="571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EFEE50-9B79-E43B-BC04-0A4F18D7A463}"/>
                </a:ext>
              </a:extLst>
            </p:cNvPr>
            <p:cNvSpPr txBox="1"/>
            <p:nvPr/>
          </p:nvSpPr>
          <p:spPr>
            <a:xfrm>
              <a:off x="288076" y="5630333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6</a:t>
              </a:r>
              <a:endParaRPr lang="zh-CN" altLang="en-US" dirty="0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7EDC8A4E-F72C-8932-9472-7F330F4B5842}"/>
                </a:ext>
              </a:extLst>
            </p:cNvPr>
            <p:cNvSpPr/>
            <p:nvPr/>
          </p:nvSpPr>
          <p:spPr>
            <a:xfrm>
              <a:off x="1913467" y="5676064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3D420CB-371F-F4FD-CD4A-B91792361C09}"/>
                </a:ext>
              </a:extLst>
            </p:cNvPr>
            <p:cNvSpPr txBox="1"/>
            <p:nvPr/>
          </p:nvSpPr>
          <p:spPr>
            <a:xfrm>
              <a:off x="7174230" y="5621376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1TB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90218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B5E286-6948-880F-D230-4C203E54D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2F8650F-56BE-3C78-FB0B-DFC0B0796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F01439-3034-CB3F-BD52-E100979BB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505977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Why write_buffer_size gets bigger, the fillrandom latency gets better? </a:t>
            </a:r>
            <a:endParaRPr lang="zh-CN" altLang="en-US" sz="2400" dirty="0"/>
          </a:p>
          <a:p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1B94860-A292-A4C7-6505-E39268BFD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76" y="2015067"/>
            <a:ext cx="4957945" cy="3968325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4219F710-481A-8BB2-0516-CEF7AFB4A399}"/>
              </a:ext>
            </a:extLst>
          </p:cNvPr>
          <p:cNvSpPr txBox="1"/>
          <p:nvPr/>
        </p:nvSpPr>
        <p:spPr>
          <a:xfrm>
            <a:off x="2146298" y="5983392"/>
            <a:ext cx="1689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dbformat.h</a:t>
            </a:r>
            <a:endParaRPr lang="zh-CN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CE66AE88-6CDC-2CA9-F9DD-5E63526634B2}"/>
              </a:ext>
            </a:extLst>
          </p:cNvPr>
          <p:cNvSpPr/>
          <p:nvPr/>
        </p:nvSpPr>
        <p:spPr>
          <a:xfrm>
            <a:off x="946150" y="2978150"/>
            <a:ext cx="3695700" cy="330200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498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B5E286-6948-880F-D230-4C203E54D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2F8650F-56BE-3C78-FB0B-DFC0B0796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8</a:t>
            </a:fld>
            <a:endParaRPr kumimoji="1" lang="ko-KR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F01439-3034-CB3F-BD52-E100979BB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505977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Why write_buffer_size gets bigger, the fillrandom latency gets better? </a:t>
            </a:r>
            <a:endParaRPr lang="zh-CN" altLang="en-US" sz="2400" dirty="0"/>
          </a:p>
          <a:p>
            <a:endParaRPr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F963B8E5-1F23-B89A-FA6C-76A37E3CBA83}"/>
              </a:ext>
            </a:extLst>
          </p:cNvPr>
          <p:cNvGrpSpPr/>
          <p:nvPr/>
        </p:nvGrpSpPr>
        <p:grpSpPr>
          <a:xfrm>
            <a:off x="728342" y="2186846"/>
            <a:ext cx="8799620" cy="3889019"/>
            <a:chOff x="288076" y="2110646"/>
            <a:chExt cx="8799620" cy="388901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32060A7D-6B8A-6EF3-5EAD-5460DEE1C590}"/>
                </a:ext>
              </a:extLst>
            </p:cNvPr>
            <p:cNvSpPr/>
            <p:nvPr/>
          </p:nvSpPr>
          <p:spPr>
            <a:xfrm>
              <a:off x="2040466" y="2110646"/>
              <a:ext cx="1253067" cy="279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memtable</a:t>
              </a:r>
              <a:endParaRPr lang="zh-CN" altLang="en-US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A08C2F0-5C1E-0BB6-D647-017BD21022A5}"/>
                </a:ext>
              </a:extLst>
            </p:cNvPr>
            <p:cNvSpPr/>
            <p:nvPr/>
          </p:nvSpPr>
          <p:spPr>
            <a:xfrm>
              <a:off x="2040466" y="2485626"/>
              <a:ext cx="1253067" cy="279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immutable</a:t>
              </a:r>
              <a:endParaRPr lang="zh-CN" altLang="en-US" dirty="0"/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EF4B0D23-42BA-C8E3-C839-F543C380F2AB}"/>
                </a:ext>
              </a:extLst>
            </p:cNvPr>
            <p:cNvCxnSpPr/>
            <p:nvPr/>
          </p:nvCxnSpPr>
          <p:spPr>
            <a:xfrm>
              <a:off x="939800" y="2904067"/>
              <a:ext cx="7230534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9BCC9E8-FC4F-73E6-44DB-010163DB8976}"/>
                </a:ext>
              </a:extLst>
            </p:cNvPr>
            <p:cNvSpPr txBox="1"/>
            <p:nvPr/>
          </p:nvSpPr>
          <p:spPr>
            <a:xfrm>
              <a:off x="288076" y="3174156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0</a:t>
              </a:r>
              <a:endParaRPr lang="zh-CN" altLang="en-US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0FDC8159-A82F-6D24-8910-AC78BBAB93BE}"/>
                </a:ext>
              </a:extLst>
            </p:cNvPr>
            <p:cNvSpPr txBox="1"/>
            <p:nvPr/>
          </p:nvSpPr>
          <p:spPr>
            <a:xfrm>
              <a:off x="288076" y="2264647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memtable</a:t>
              </a:r>
              <a:endParaRPr lang="zh-CN" altLang="en-US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18BBFC4-78BF-2B15-6529-4C4AFB97556A}"/>
                </a:ext>
              </a:extLst>
            </p:cNvPr>
            <p:cNvSpPr/>
            <p:nvPr/>
          </p:nvSpPr>
          <p:spPr>
            <a:xfrm>
              <a:off x="1913467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A7B6494-8495-2A2F-4937-DB263B0E0191}"/>
                </a:ext>
              </a:extLst>
            </p:cNvPr>
            <p:cNvSpPr/>
            <p:nvPr/>
          </p:nvSpPr>
          <p:spPr>
            <a:xfrm>
              <a:off x="3122887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89526B7-BA56-A1F4-3F69-0D9064ED5FB5}"/>
                </a:ext>
              </a:extLst>
            </p:cNvPr>
            <p:cNvSpPr/>
            <p:nvPr/>
          </p:nvSpPr>
          <p:spPr>
            <a:xfrm>
              <a:off x="4332307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D46CF27-A5B2-3DD0-15E2-4A1818BAF4CB}"/>
                </a:ext>
              </a:extLst>
            </p:cNvPr>
            <p:cNvSpPr/>
            <p:nvPr/>
          </p:nvSpPr>
          <p:spPr>
            <a:xfrm>
              <a:off x="5541433" y="3174156"/>
              <a:ext cx="1032933" cy="2548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1AB383F-1E0C-4E4C-BC17-CEA6FB8ABF22}"/>
                </a:ext>
              </a:extLst>
            </p:cNvPr>
            <p:cNvSpPr txBox="1"/>
            <p:nvPr/>
          </p:nvSpPr>
          <p:spPr>
            <a:xfrm>
              <a:off x="7079449" y="3116911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8MB</a:t>
              </a:r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F2F495A-219E-6AFF-2620-21BE2B6C35A6}"/>
                </a:ext>
              </a:extLst>
            </p:cNvPr>
            <p:cNvSpPr txBox="1"/>
            <p:nvPr/>
          </p:nvSpPr>
          <p:spPr>
            <a:xfrm>
              <a:off x="288076" y="3662729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1</a:t>
              </a:r>
              <a:endParaRPr lang="zh-CN" altLang="en-US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9164673C-4C2A-AC3A-AC91-CD869BEDD4D9}"/>
                </a:ext>
              </a:extLst>
            </p:cNvPr>
            <p:cNvSpPr/>
            <p:nvPr/>
          </p:nvSpPr>
          <p:spPr>
            <a:xfrm>
              <a:off x="1913467" y="3687776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6B08F6B-8D05-64A3-8466-85257DCD2693}"/>
                </a:ext>
              </a:extLst>
            </p:cNvPr>
            <p:cNvSpPr txBox="1"/>
            <p:nvPr/>
          </p:nvSpPr>
          <p:spPr>
            <a:xfrm>
              <a:off x="7079449" y="3630531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10MB</a:t>
              </a:r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88D6267-F047-7B63-C1EF-78BC163B8E2D}"/>
                </a:ext>
              </a:extLst>
            </p:cNvPr>
            <p:cNvSpPr txBox="1"/>
            <p:nvPr/>
          </p:nvSpPr>
          <p:spPr>
            <a:xfrm>
              <a:off x="288076" y="4150200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2</a:t>
              </a:r>
              <a:endParaRPr lang="zh-CN" altLang="en-US" dirty="0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EAF4DEC-763A-E6B8-9846-81725EA2E347}"/>
                </a:ext>
              </a:extLst>
            </p:cNvPr>
            <p:cNvSpPr/>
            <p:nvPr/>
          </p:nvSpPr>
          <p:spPr>
            <a:xfrm>
              <a:off x="1913467" y="4201370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BE948F6-8609-10D6-AEF1-A329099D55DD}"/>
                </a:ext>
              </a:extLst>
            </p:cNvPr>
            <p:cNvSpPr txBox="1"/>
            <p:nvPr/>
          </p:nvSpPr>
          <p:spPr>
            <a:xfrm>
              <a:off x="7079449" y="4144112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10MB</a:t>
              </a:r>
              <a:endParaRPr lang="zh-CN" altLang="en-US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8403483-7AD5-8227-EB64-59CF05F8A4D7}"/>
                </a:ext>
              </a:extLst>
            </p:cNvPr>
            <p:cNvSpPr txBox="1"/>
            <p:nvPr/>
          </p:nvSpPr>
          <p:spPr>
            <a:xfrm>
              <a:off x="288076" y="4637671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3</a:t>
              </a:r>
              <a:endParaRPr lang="zh-CN" altLang="en-US" dirty="0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A8CD7EE-6562-ACFB-DFCB-77FEA5268162}"/>
                </a:ext>
              </a:extLst>
            </p:cNvPr>
            <p:cNvSpPr/>
            <p:nvPr/>
          </p:nvSpPr>
          <p:spPr>
            <a:xfrm>
              <a:off x="1913467" y="4685760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0BBEE3B-5474-F23E-EEA5-6E706F3255C8}"/>
                </a:ext>
              </a:extLst>
            </p:cNvPr>
            <p:cNvSpPr txBox="1"/>
            <p:nvPr/>
          </p:nvSpPr>
          <p:spPr>
            <a:xfrm>
              <a:off x="7079449" y="4625954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100MB</a:t>
              </a:r>
              <a:endParaRPr lang="zh-CN" altLang="en-US" dirty="0"/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AB07E371-F3F5-84FC-A4A0-6C7FA650D8AA}"/>
                </a:ext>
              </a:extLst>
            </p:cNvPr>
            <p:cNvCxnSpPr>
              <a:cxnSpLocks/>
            </p:cNvCxnSpPr>
            <p:nvPr/>
          </p:nvCxnSpPr>
          <p:spPr>
            <a:xfrm>
              <a:off x="4275667" y="5007003"/>
              <a:ext cx="0" cy="623330"/>
            </a:xfrm>
            <a:prstGeom prst="line">
              <a:avLst/>
            </a:prstGeom>
            <a:ln w="5715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EFEE50-9B79-E43B-BC04-0A4F18D7A463}"/>
                </a:ext>
              </a:extLst>
            </p:cNvPr>
            <p:cNvSpPr txBox="1"/>
            <p:nvPr/>
          </p:nvSpPr>
          <p:spPr>
            <a:xfrm>
              <a:off x="288076" y="5630333"/>
              <a:ext cx="1448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Level 6</a:t>
              </a:r>
              <a:endParaRPr lang="zh-CN" altLang="en-US" dirty="0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7EDC8A4E-F72C-8932-9472-7F330F4B5842}"/>
                </a:ext>
              </a:extLst>
            </p:cNvPr>
            <p:cNvSpPr/>
            <p:nvPr/>
          </p:nvSpPr>
          <p:spPr>
            <a:xfrm>
              <a:off x="1913467" y="5676064"/>
              <a:ext cx="4724400" cy="2548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sst</a:t>
              </a:r>
              <a:endParaRPr lang="zh-CN" altLang="en-US" dirty="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3D420CB-371F-F4FD-CD4A-B91792361C09}"/>
                </a:ext>
              </a:extLst>
            </p:cNvPr>
            <p:cNvSpPr txBox="1"/>
            <p:nvPr/>
          </p:nvSpPr>
          <p:spPr>
            <a:xfrm>
              <a:off x="7174230" y="5621376"/>
              <a:ext cx="19134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1TB</a:t>
              </a:r>
              <a:endParaRPr lang="zh-CN" altLang="en-US" dirty="0"/>
            </a:p>
          </p:txBody>
        </p:sp>
      </p:grpSp>
      <p:sp>
        <p:nvSpPr>
          <p:cNvPr id="8" name="乘号 7">
            <a:extLst>
              <a:ext uri="{FF2B5EF4-FFF2-40B4-BE49-F238E27FC236}">
                <a16:creationId xmlns:a16="http://schemas.microsoft.com/office/drawing/2014/main" id="{FFA4E78A-4207-D204-F080-74D899055B68}"/>
              </a:ext>
            </a:extLst>
          </p:cNvPr>
          <p:cNvSpPr/>
          <p:nvPr/>
        </p:nvSpPr>
        <p:spPr>
          <a:xfrm>
            <a:off x="7519715" y="3144255"/>
            <a:ext cx="584200" cy="51362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0816A1-C970-1609-EAC7-812DB6FB97AC}"/>
              </a:ext>
            </a:extLst>
          </p:cNvPr>
          <p:cNvSpPr txBox="1"/>
          <p:nvPr/>
        </p:nvSpPr>
        <p:spPr>
          <a:xfrm>
            <a:off x="8610600" y="3224890"/>
            <a:ext cx="299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size of 4 sstables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5180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7F967C-3990-D8A9-8BB0-3EBCBF188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</a:t>
            </a:r>
            <a:r>
              <a:rPr kumimoji="1" lang="en-US" altLang="zh-CN" dirty="0"/>
              <a:t>bout the results of the last bench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FE7E3CF-48E0-9DA7-094B-46CF619F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9</a:t>
            </a:fld>
            <a:endParaRPr kumimoji="1" lang="ko-KR" altLang="en-US"/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9A6041B1-F2B8-009E-F071-A396E7F06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505977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Why write_buffer_size gets bigger, the fillrandom latency gets better? </a:t>
            </a:r>
            <a:endParaRPr lang="zh-CN" altLang="en-US" sz="2400" dirty="0"/>
          </a:p>
          <a:p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F37065-15D6-5C5D-4B66-CC296980F4EB}"/>
              </a:ext>
            </a:extLst>
          </p:cNvPr>
          <p:cNvSpPr/>
          <p:nvPr/>
        </p:nvSpPr>
        <p:spPr>
          <a:xfrm>
            <a:off x="1058332" y="2669446"/>
            <a:ext cx="1253067" cy="279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memtable</a:t>
            </a:r>
            <a:endParaRPr lang="zh-CN" altLang="en-US" dirty="0"/>
          </a:p>
        </p:txBody>
      </p:sp>
      <p:sp>
        <p:nvSpPr>
          <p:cNvPr id="9" name="箭头: 下 8">
            <a:extLst>
              <a:ext uri="{FF2B5EF4-FFF2-40B4-BE49-F238E27FC236}">
                <a16:creationId xmlns:a16="http://schemas.microsoft.com/office/drawing/2014/main" id="{716E42FB-99D2-7E6F-7736-B54F427BBF00}"/>
              </a:ext>
            </a:extLst>
          </p:cNvPr>
          <p:cNvSpPr/>
          <p:nvPr/>
        </p:nvSpPr>
        <p:spPr>
          <a:xfrm rot="10800000">
            <a:off x="2425700" y="2669446"/>
            <a:ext cx="114300" cy="2794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EFF5F56-C82F-5299-E91C-FE3D547410B3}"/>
              </a:ext>
            </a:extLst>
          </p:cNvPr>
          <p:cNvSpPr/>
          <p:nvPr/>
        </p:nvSpPr>
        <p:spPr>
          <a:xfrm>
            <a:off x="3177963" y="2669446"/>
            <a:ext cx="1253067" cy="279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immutable</a:t>
            </a:r>
            <a:endParaRPr lang="zh-CN" altLang="en-US" dirty="0"/>
          </a:p>
        </p:txBody>
      </p:sp>
      <p:sp>
        <p:nvSpPr>
          <p:cNvPr id="11" name="箭头: 下 10">
            <a:extLst>
              <a:ext uri="{FF2B5EF4-FFF2-40B4-BE49-F238E27FC236}">
                <a16:creationId xmlns:a16="http://schemas.microsoft.com/office/drawing/2014/main" id="{8244E80A-9999-5F08-D99B-B2ABB5214A21}"/>
              </a:ext>
            </a:extLst>
          </p:cNvPr>
          <p:cNvSpPr/>
          <p:nvPr/>
        </p:nvSpPr>
        <p:spPr>
          <a:xfrm rot="10800000">
            <a:off x="4494530" y="2669446"/>
            <a:ext cx="114300" cy="2794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3F366BF-F722-3C19-DDDF-B1008EA4B903}"/>
              </a:ext>
            </a:extLst>
          </p:cNvPr>
          <p:cNvSpPr/>
          <p:nvPr/>
        </p:nvSpPr>
        <p:spPr>
          <a:xfrm>
            <a:off x="5286163" y="2681725"/>
            <a:ext cx="1781387" cy="2548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sst in level 0</a:t>
            </a:r>
            <a:endParaRPr lang="zh-CN" altLang="en-US" dirty="0"/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BC02523C-4622-E875-1959-B043E99F3FE6}"/>
              </a:ext>
            </a:extLst>
          </p:cNvPr>
          <p:cNvSpPr/>
          <p:nvPr/>
        </p:nvSpPr>
        <p:spPr>
          <a:xfrm rot="10800000">
            <a:off x="7117080" y="2657167"/>
            <a:ext cx="114300" cy="2794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左大括号 13">
            <a:extLst>
              <a:ext uri="{FF2B5EF4-FFF2-40B4-BE49-F238E27FC236}">
                <a16:creationId xmlns:a16="http://schemas.microsoft.com/office/drawing/2014/main" id="{D7FE4ED0-8910-C8F5-6F31-F28DEDE5A04E}"/>
              </a:ext>
            </a:extLst>
          </p:cNvPr>
          <p:cNvSpPr/>
          <p:nvPr/>
        </p:nvSpPr>
        <p:spPr>
          <a:xfrm rot="16200000">
            <a:off x="3808324" y="1148503"/>
            <a:ext cx="442348" cy="4294717"/>
          </a:xfrm>
          <a:prstGeom prst="lef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0BE077E-CC62-BFF5-869E-1492F5AE1A54}"/>
              </a:ext>
            </a:extLst>
          </p:cNvPr>
          <p:cNvSpPr txBox="1"/>
          <p:nvPr/>
        </p:nvSpPr>
        <p:spPr>
          <a:xfrm>
            <a:off x="1882139" y="3522522"/>
            <a:ext cx="3700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Total number of sst files in level 0</a:t>
            </a:r>
            <a:endParaRPr lang="zh-CN" altLang="en-US" dirty="0"/>
          </a:p>
        </p:txBody>
      </p:sp>
      <p:sp>
        <p:nvSpPr>
          <p:cNvPr id="16" name="箭头: 下 15">
            <a:extLst>
              <a:ext uri="{FF2B5EF4-FFF2-40B4-BE49-F238E27FC236}">
                <a16:creationId xmlns:a16="http://schemas.microsoft.com/office/drawing/2014/main" id="{A0105190-C2D6-D267-B240-E3FA36BEE280}"/>
              </a:ext>
            </a:extLst>
          </p:cNvPr>
          <p:cNvSpPr/>
          <p:nvPr/>
        </p:nvSpPr>
        <p:spPr>
          <a:xfrm>
            <a:off x="5421630" y="3562002"/>
            <a:ext cx="114300" cy="2794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箭头: 下 16">
            <a:extLst>
              <a:ext uri="{FF2B5EF4-FFF2-40B4-BE49-F238E27FC236}">
                <a16:creationId xmlns:a16="http://schemas.microsoft.com/office/drawing/2014/main" id="{3868AC12-E5B8-11DB-48DC-32048F8174C4}"/>
              </a:ext>
            </a:extLst>
          </p:cNvPr>
          <p:cNvSpPr/>
          <p:nvPr/>
        </p:nvSpPr>
        <p:spPr>
          <a:xfrm>
            <a:off x="3867150" y="3956050"/>
            <a:ext cx="361950" cy="7239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DCBC8D7-7026-D11F-E5CD-C1FE57B72F8D}"/>
              </a:ext>
            </a:extLst>
          </p:cNvPr>
          <p:cNvSpPr txBox="1"/>
          <p:nvPr/>
        </p:nvSpPr>
        <p:spPr>
          <a:xfrm>
            <a:off x="2446548" y="4736932"/>
            <a:ext cx="5302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Number of compactions in level 0</a:t>
            </a:r>
            <a:endParaRPr lang="zh-CN" altLang="en-US" dirty="0"/>
          </a:p>
        </p:txBody>
      </p:sp>
      <p:sp>
        <p:nvSpPr>
          <p:cNvPr id="19" name="箭头: 下 18">
            <a:extLst>
              <a:ext uri="{FF2B5EF4-FFF2-40B4-BE49-F238E27FC236}">
                <a16:creationId xmlns:a16="http://schemas.microsoft.com/office/drawing/2014/main" id="{2AA079F6-CC3F-E743-C91D-33F136AE821A}"/>
              </a:ext>
            </a:extLst>
          </p:cNvPr>
          <p:cNvSpPr/>
          <p:nvPr/>
        </p:nvSpPr>
        <p:spPr>
          <a:xfrm>
            <a:off x="5967730" y="4775400"/>
            <a:ext cx="114300" cy="2794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下 19">
            <a:extLst>
              <a:ext uri="{FF2B5EF4-FFF2-40B4-BE49-F238E27FC236}">
                <a16:creationId xmlns:a16="http://schemas.microsoft.com/office/drawing/2014/main" id="{406700E4-EC6D-DA06-F676-25C97880DB21}"/>
              </a:ext>
            </a:extLst>
          </p:cNvPr>
          <p:cNvSpPr/>
          <p:nvPr/>
        </p:nvSpPr>
        <p:spPr>
          <a:xfrm>
            <a:off x="3833071" y="5106264"/>
            <a:ext cx="412750" cy="6722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0240DA1-D974-292F-14C0-A440EC3C0BF4}"/>
              </a:ext>
            </a:extLst>
          </p:cNvPr>
          <p:cNvSpPr txBox="1"/>
          <p:nvPr/>
        </p:nvSpPr>
        <p:spPr>
          <a:xfrm>
            <a:off x="2952750" y="5778500"/>
            <a:ext cx="2468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Write performence</a:t>
            </a:r>
            <a:endParaRPr lang="zh-CN" altLang="en-US" dirty="0"/>
          </a:p>
        </p:txBody>
      </p:sp>
      <p:sp>
        <p:nvSpPr>
          <p:cNvPr id="22" name="箭头: 下 21">
            <a:extLst>
              <a:ext uri="{FF2B5EF4-FFF2-40B4-BE49-F238E27FC236}">
                <a16:creationId xmlns:a16="http://schemas.microsoft.com/office/drawing/2014/main" id="{7573687A-F30B-C10F-F9E3-9405EB6E9FF7}"/>
              </a:ext>
            </a:extLst>
          </p:cNvPr>
          <p:cNvSpPr/>
          <p:nvPr/>
        </p:nvSpPr>
        <p:spPr>
          <a:xfrm rot="10800000">
            <a:off x="5040630" y="5817128"/>
            <a:ext cx="114300" cy="2794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0F7AC47-C0BB-7651-9810-AF23542CBC66}"/>
              </a:ext>
            </a:extLst>
          </p:cNvPr>
          <p:cNvSpPr txBox="1"/>
          <p:nvPr/>
        </p:nvSpPr>
        <p:spPr>
          <a:xfrm>
            <a:off x="7797800" y="3403764"/>
            <a:ext cx="35242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But what is the demerit?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write_buffer_size</a:t>
            </a:r>
          </a:p>
          <a:p>
            <a:r>
              <a:rPr lang="en-US" altLang="zh-CN" dirty="0"/>
              <a:t> </a:t>
            </a:r>
          </a:p>
          <a:p>
            <a:r>
              <a:rPr lang="en-US" altLang="zh-CN" dirty="0"/>
              <a:t> Speed of opening database</a:t>
            </a:r>
            <a:endParaRPr lang="zh-CN" altLang="en-US" dirty="0"/>
          </a:p>
        </p:txBody>
      </p:sp>
      <p:sp>
        <p:nvSpPr>
          <p:cNvPr id="24" name="箭头: 下 23">
            <a:extLst>
              <a:ext uri="{FF2B5EF4-FFF2-40B4-BE49-F238E27FC236}">
                <a16:creationId xmlns:a16="http://schemas.microsoft.com/office/drawing/2014/main" id="{57227301-1C13-F84B-7856-397C2F6B3B86}"/>
              </a:ext>
            </a:extLst>
          </p:cNvPr>
          <p:cNvSpPr/>
          <p:nvPr/>
        </p:nvSpPr>
        <p:spPr>
          <a:xfrm rot="10800000">
            <a:off x="9733280" y="4280927"/>
            <a:ext cx="114300" cy="2794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箭头: 下 24">
            <a:extLst>
              <a:ext uri="{FF2B5EF4-FFF2-40B4-BE49-F238E27FC236}">
                <a16:creationId xmlns:a16="http://schemas.microsoft.com/office/drawing/2014/main" id="{6BDC14FB-C4FF-DC07-0641-68A251F481E5}"/>
              </a:ext>
            </a:extLst>
          </p:cNvPr>
          <p:cNvSpPr/>
          <p:nvPr/>
        </p:nvSpPr>
        <p:spPr>
          <a:xfrm>
            <a:off x="10793730" y="4826864"/>
            <a:ext cx="114300" cy="2794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753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 animBg="1"/>
      <p:bldP spid="17" grpId="0" animBg="1"/>
      <p:bldP spid="18" grpId="0"/>
      <p:bldP spid="19" grpId="0" animBg="1"/>
      <p:bldP spid="20" grpId="0" animBg="1"/>
      <p:bldP spid="21" grpId="0"/>
      <p:bldP spid="22" grpId="0" animBg="1"/>
      <p:bldP spid="23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637EACCB892294C9020233E4F609B6F" ma:contentTypeVersion="4" ma:contentTypeDescription="새 문서를 만듭니다." ma:contentTypeScope="" ma:versionID="2562461dcd9379db583b1b080950def1">
  <xsd:schema xmlns:xsd="http://www.w3.org/2001/XMLSchema" xmlns:xs="http://www.w3.org/2001/XMLSchema" xmlns:p="http://schemas.microsoft.com/office/2006/metadata/properties" xmlns:ns3="d4f7a149-8921-4b62-b173-e5dedc7944b4" targetNamespace="http://schemas.microsoft.com/office/2006/metadata/properties" ma:root="true" ma:fieldsID="0b55574d8d39ab9c124606cf922ebeaf" ns3:_="">
    <xsd:import namespace="d4f7a149-8921-4b62-b173-e5dedc7944b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f7a149-8921-4b62-b173-e5dedc7944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703B6A4-7794-4B08-A2E0-81E0E44BA426}">
  <ds:schemaRefs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d4f7a149-8921-4b62-b173-e5dedc7944b4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01C07BA-EA6F-4666-B6CB-980ACC2E0E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9D3E28-7B02-4B6A-9DEE-D86E8F32CF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4f7a149-8921-4b62-b173-e5dedc7944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1261</TotalTime>
  <Words>667</Words>
  <Application>Microsoft Office PowerPoint</Application>
  <PresentationFormat>宽屏</PresentationFormat>
  <Paragraphs>165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맑은 고딕</vt:lpstr>
      <vt:lpstr>시스템 서체 일반체</vt:lpstr>
      <vt:lpstr>Arial</vt:lpstr>
      <vt:lpstr>Arial</vt:lpstr>
      <vt:lpstr>Times New Roman</vt:lpstr>
      <vt:lpstr>Wingdings</vt:lpstr>
      <vt:lpstr>Office 테마</vt:lpstr>
      <vt:lpstr>Memtable Bench</vt:lpstr>
      <vt:lpstr>Contents:  About the results of the last bench:  fillseq &amp; fillrandom   write_buffer_size   max_file_size    Summarize   Code flow in memtable.cc  (incomplete)</vt:lpstr>
      <vt:lpstr>About the results of the last bench</vt:lpstr>
      <vt:lpstr>About the results of the last bench</vt:lpstr>
      <vt:lpstr>About the results of the last bench</vt:lpstr>
      <vt:lpstr>About the results of the last bench</vt:lpstr>
      <vt:lpstr>About the results of the last bench</vt:lpstr>
      <vt:lpstr>About the results of the last bench</vt:lpstr>
      <vt:lpstr>About the results of the last bench</vt:lpstr>
      <vt:lpstr>About the results of the last bench</vt:lpstr>
      <vt:lpstr>About the results of the last bench</vt:lpstr>
      <vt:lpstr>About the results of the last bench</vt:lpstr>
      <vt:lpstr>About the results of the last bench</vt:lpstr>
      <vt:lpstr>Summarize the bench results</vt:lpstr>
      <vt:lpstr>Code flow in memtable.cc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F2FS : A New File System for Flash Storage</dc:title>
  <dc:creator>최건희</dc:creator>
  <cp:lastModifiedBy>쥬용지에</cp:lastModifiedBy>
  <cp:revision>17</cp:revision>
  <cp:lastPrinted>2019-08-20T01:06:00Z</cp:lastPrinted>
  <dcterms:created xsi:type="dcterms:W3CDTF">2019-06-24T08:20:15Z</dcterms:created>
  <dcterms:modified xsi:type="dcterms:W3CDTF">2022-08-01T19:09:34Z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0x0101004637EACCB892294C9020233E4F609B6F</vt:lpwstr>
  </property>
</Properties>
</file>

<file path=docProps/thumbnail.jpeg>
</file>